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jpg" ContentType="image/jpe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Default Extension="jpeg" ContentType="image/jpeg"/>
  <Default Extension="emf" ContentType="image/x-emf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26"/>
  </p:notesMasterIdLst>
  <p:handoutMasterIdLst>
    <p:handoutMasterId r:id="rId27"/>
  </p:handoutMasterIdLst>
  <p:sldIdLst>
    <p:sldId id="256" r:id="rId2"/>
    <p:sldId id="312" r:id="rId3"/>
    <p:sldId id="303" r:id="rId4"/>
    <p:sldId id="319" r:id="rId5"/>
    <p:sldId id="304" r:id="rId6"/>
    <p:sldId id="330" r:id="rId7"/>
    <p:sldId id="288" r:id="rId8"/>
    <p:sldId id="287" r:id="rId9"/>
    <p:sldId id="331" r:id="rId10"/>
    <p:sldId id="334" r:id="rId11"/>
    <p:sldId id="320" r:id="rId12"/>
    <p:sldId id="325" r:id="rId13"/>
    <p:sldId id="323" r:id="rId14"/>
    <p:sldId id="324" r:id="rId15"/>
    <p:sldId id="326" r:id="rId16"/>
    <p:sldId id="327" r:id="rId17"/>
    <p:sldId id="328" r:id="rId18"/>
    <p:sldId id="329" r:id="rId19"/>
    <p:sldId id="271" r:id="rId20"/>
    <p:sldId id="336" r:id="rId21"/>
    <p:sldId id="332" r:id="rId22"/>
    <p:sldId id="318" r:id="rId23"/>
    <p:sldId id="335" r:id="rId24"/>
    <p:sldId id="267" r:id="rId2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09B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12" autoAdjust="0"/>
    <p:restoredTop sz="94660"/>
  </p:normalViewPr>
  <p:slideViewPr>
    <p:cSldViewPr>
      <p:cViewPr>
        <p:scale>
          <a:sx n="76" d="100"/>
          <a:sy n="76" d="100"/>
        </p:scale>
        <p:origin x="-62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'Sheet1 (2)'!$B$4</c:f>
              <c:strCache>
                <c:ptCount val="1"/>
                <c:pt idx="0">
                  <c:v>Actual Foundation Aid Received</c:v>
                </c:pt>
              </c:strCache>
            </c:strRef>
          </c:tx>
          <c:cat>
            <c:strRef>
              <c:f>'Sheet1 (2)'!$A$5:$A$10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'Sheet1 (2)'!$B$5:$B$10</c:f>
              <c:numCache>
                <c:formatCode>_(* #,##0_);_(* \(#,##0\);_(* "-"??_);_(@_)</c:formatCode>
                <c:ptCount val="6"/>
                <c:pt idx="0">
                  <c:v>6344846</c:v>
                </c:pt>
                <c:pt idx="1">
                  <c:v>6677298</c:v>
                </c:pt>
                <c:pt idx="2">
                  <c:v>6677298</c:v>
                </c:pt>
                <c:pt idx="3">
                  <c:v>6677298</c:v>
                </c:pt>
                <c:pt idx="4" formatCode="_(&quot;$&quot;* #,##0_);_(&quot;$&quot;* \(#,##0\);_(&quot;$&quot;* &quot;-&quot;??_);_(@_)">
                  <c:v>6677298</c:v>
                </c:pt>
                <c:pt idx="5" formatCode="_(&quot;$&quot;* #,##0_);_(&quot;$&quot;* \(#,##0\);_(&quot;$&quot;* &quot;-&quot;??_);_(@_)">
                  <c:v>6717361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'Sheet1 (2)'!$C$4</c:f>
              <c:strCache>
                <c:ptCount val="1"/>
                <c:pt idx="0">
                  <c:v>Gap Elimination Adjustment*</c:v>
                </c:pt>
              </c:strCache>
            </c:strRef>
          </c:tx>
          <c:cat>
            <c:strRef>
              <c:f>'Sheet1 (2)'!$A$5:$A$10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'Sheet1 (2)'!$C$5:$C$10</c:f>
              <c:numCache>
                <c:formatCode>_(* #,##0_);_(* \(#,##0\);_(* "-"??_);_(@_)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-921310</c:v>
                </c:pt>
                <c:pt idx="4" formatCode="_(&quot;$&quot;* #,##0_);_(&quot;$&quot;* \(#,##0\);_(&quot;$&quot;* &quot;-&quot;??_);_(@_)">
                  <c:v>-1382725</c:v>
                </c:pt>
                <c:pt idx="5" formatCode="_(&quot;$&quot;* #,##0_);_(&quot;$&quot;* \(#,##0\);_(&quot;$&quot;* &quot;-&quot;??_);_(@_)">
                  <c:v>-1499989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'Sheet1 (2)'!$D$4</c:f>
              <c:strCache>
                <c:ptCount val="1"/>
                <c:pt idx="0">
                  <c:v>Computed Foundation Aid Formula</c:v>
                </c:pt>
              </c:strCache>
            </c:strRef>
          </c:tx>
          <c:cat>
            <c:strRef>
              <c:f>'Sheet1 (2)'!$A$5:$A$10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'Sheet1 (2)'!$D$5:$D$10</c:f>
              <c:numCache>
                <c:formatCode>_(* #,##0_);_(* \(#,##0\);_(* "-"??_);_(@_)</c:formatCode>
                <c:ptCount val="6"/>
                <c:pt idx="0">
                  <c:v>6344846</c:v>
                </c:pt>
                <c:pt idx="1">
                  <c:v>6677298</c:v>
                </c:pt>
                <c:pt idx="2">
                  <c:v>6877616</c:v>
                </c:pt>
                <c:pt idx="3">
                  <c:v>7304434</c:v>
                </c:pt>
                <c:pt idx="4" formatCode="_(&quot;$&quot;* #,##0_);_(&quot;$&quot;* \(#,##0\);_(&quot;$&quot;* &quot;-&quot;??_);_(@_)">
                  <c:v>7314748</c:v>
                </c:pt>
                <c:pt idx="5" formatCode="_(&quot;$&quot;* #,##0_);_(&quot;$&quot;* \(#,##0\);_(&quot;$&quot;* &quot;-&quot;??_);_(@_)">
                  <c:v>8607243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633984"/>
        <c:axId val="30635520"/>
      </c:lineChart>
      <c:catAx>
        <c:axId val="30633984"/>
        <c:scaling>
          <c:orientation val="minMax"/>
        </c:scaling>
        <c:delete val="0"/>
        <c:axPos val="b"/>
        <c:majorTickMark val="out"/>
        <c:minorTickMark val="none"/>
        <c:tickLblPos val="nextTo"/>
        <c:crossAx val="30635520"/>
        <c:crosses val="autoZero"/>
        <c:auto val="1"/>
        <c:lblAlgn val="ctr"/>
        <c:lblOffset val="100"/>
        <c:noMultiLvlLbl val="0"/>
      </c:catAx>
      <c:valAx>
        <c:axId val="30635520"/>
        <c:scaling>
          <c:orientation val="minMax"/>
        </c:scaling>
        <c:delete val="0"/>
        <c:axPos val="l"/>
        <c:majorGridlines>
          <c:spPr>
            <a:ln>
              <a:solidFill>
                <a:schemeClr val="bg1"/>
              </a:solidFill>
            </a:ln>
          </c:spPr>
        </c:majorGridlines>
        <c:numFmt formatCode="_(* #,##0_);_(* \(#,##0\);_(* &quot;-&quot;??_);_(@_)" sourceLinked="1"/>
        <c:majorTickMark val="out"/>
        <c:minorTickMark val="none"/>
        <c:tickLblPos val="nextTo"/>
        <c:crossAx val="30633984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/>
    </a:solidFill>
    <a:ln>
      <a:solidFill>
        <a:schemeClr val="tx1"/>
      </a:solidFill>
    </a:ln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649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928" y="1"/>
            <a:ext cx="3043649" cy="46483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>
              <a:defRPr sz="1200"/>
            </a:lvl1pPr>
          </a:lstStyle>
          <a:p>
            <a:fld id="{0A61FD6C-B520-4F50-9DEF-5411B4054B0D}" type="datetimeFigureOut">
              <a:rPr lang="en-US" smtClean="0"/>
              <a:t>1/14/2013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723"/>
            <a:ext cx="3043649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928" y="8842723"/>
            <a:ext cx="3043649" cy="464839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>
              <a:defRPr sz="1200"/>
            </a:lvl1pPr>
          </a:lstStyle>
          <a:p>
            <a:fld id="{C55F11AE-FD8C-421A-BBC4-1B504F37F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282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1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300"/>
            </a:lvl1pPr>
          </a:lstStyle>
          <a:p>
            <a:fld id="{1D69442A-F32E-4AB1-8F6A-22E754CC6DDE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1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300"/>
            </a:lvl1pPr>
          </a:lstStyle>
          <a:p>
            <a:fld id="{02C6F95D-92A5-431F-BEAD-1D2C01F21F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72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32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17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710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079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02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150 Superintendent; 160 Includes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7370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13-14-(2110-120/2110-160/2250-150) Eliminated base salary (not including</a:t>
            </a:r>
            <a:r>
              <a:rPr lang="en-US" baseline="0" dirty="0" smtClean="0"/>
              <a:t> credit hours except UPK) of grant funded employees in 12-13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15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644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C6F95D-92A5-431F-BEAD-1D2C01F21F7C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606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60273F-0346-4EF4-867A-D7EF72171F4F}" type="datetimeFigureOut">
              <a:rPr lang="en-US" smtClean="0"/>
              <a:t>1/14/2013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99E2C4D-FE0C-4CE2-AE3F-4B298BE2FF5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Excel_Worksheet3.xlsx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10000"/>
            <a:ext cx="8382000" cy="1981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2013-14 District Budget Proposal</a:t>
            </a:r>
          </a:p>
          <a:p>
            <a:r>
              <a:rPr lang="en-US" sz="3600" dirty="0" smtClean="0"/>
              <a:t>Overview &amp; Assumptions</a:t>
            </a:r>
          </a:p>
          <a:p>
            <a:r>
              <a:rPr lang="en-US" sz="3600" dirty="0" smtClean="0"/>
              <a:t>January 14, 2013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458200" cy="2895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Elmira Heights Central School District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1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Total General Fund Budget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429678"/>
              </p:ext>
            </p:extLst>
          </p:nvPr>
        </p:nvGraphicFramePr>
        <p:xfrm>
          <a:off x="457200" y="1828804"/>
          <a:ext cx="7848599" cy="45889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012"/>
                <a:gridCol w="1292030"/>
                <a:gridCol w="1292030"/>
                <a:gridCol w="964201"/>
                <a:gridCol w="1176326"/>
              </a:tblGrid>
              <a:tr h="45243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2012-2013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Adopted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General Support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2,788,479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2,825,710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37,231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1.34%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51706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Instruction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9,243,725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9,499,194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255,469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2.76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marL="0" algn="l" rtl="0" eaLnBrk="1" fontAlgn="t" latinLnBrk="0" hangingPunct="1"/>
                      <a:r>
                        <a:rPr kumimoji="0"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Pupil Transportation</a:t>
                      </a:r>
                      <a:endParaRPr kumimoji="0"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467,506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475,221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7,715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Employee Benefits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3,954,760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4,970,524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1,015,764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25.68%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Debt Service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2,886,684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2,903,269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16.585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.57%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err="1" smtClean="0">
                          <a:effectLst/>
                        </a:rPr>
                        <a:t>Interfund</a:t>
                      </a:r>
                      <a:r>
                        <a:rPr lang="en-US" sz="1200" b="1" u="none" strike="noStrike" dirty="0" smtClean="0">
                          <a:effectLst/>
                        </a:rPr>
                        <a:t> Transfers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29.63%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Total </a:t>
                      </a:r>
                      <a:r>
                        <a:rPr lang="en-US" sz="1200" b="1" u="none" strike="noStrike" dirty="0" smtClean="0">
                          <a:effectLst/>
                        </a:rPr>
                        <a:t>General Fund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19,391,774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20,749,038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1,357,264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7.00%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26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General Support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891076"/>
              </p:ext>
            </p:extLst>
          </p:nvPr>
        </p:nvGraphicFramePr>
        <p:xfrm>
          <a:off x="533399" y="2133599"/>
          <a:ext cx="8077202" cy="3886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770"/>
                <a:gridCol w="1317108"/>
                <a:gridCol w="1317108"/>
                <a:gridCol w="1317108"/>
                <a:gridCol w="1317108"/>
              </a:tblGrid>
              <a:tr h="353291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2012-2013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Adopted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Proposed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150 Instructional Salaries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228,049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237,308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9,259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4.06%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160 </a:t>
                      </a:r>
                      <a:r>
                        <a:rPr lang="en-US" sz="1200" b="1" u="none" strike="noStrike" dirty="0" err="1">
                          <a:effectLst/>
                        </a:rPr>
                        <a:t>Noninstructional</a:t>
                      </a:r>
                      <a:r>
                        <a:rPr lang="en-US" sz="1200" b="1" u="none" strike="noStrike" dirty="0">
                          <a:effectLst/>
                        </a:rPr>
                        <a:t> Salaries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608,279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600,279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(8,000)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-1.32%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161 </a:t>
                      </a:r>
                      <a:r>
                        <a:rPr lang="en-US" sz="1200" b="1" u="none" strike="noStrike" dirty="0" err="1">
                          <a:effectLst/>
                        </a:rPr>
                        <a:t>Noninstruct</a:t>
                      </a:r>
                      <a:r>
                        <a:rPr lang="en-US" sz="1200" b="1" u="none" strike="noStrike" dirty="0">
                          <a:effectLst/>
                        </a:rPr>
                        <a:t> Salary-Subs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12,000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12,000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169 Noninstruct Salaries-OT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6,000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6,000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400 Contractual Services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645,250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645,250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450 Materials &amp; Supplies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89,875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89,875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490 BOCES Services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1,199,026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1,234,998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35,972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3.00</a:t>
                      </a:r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/>
                </a:tc>
              </a:tr>
              <a:tr h="35329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 Total General Support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2,788,479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2,825,710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37,231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1.34%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117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Instruction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4963763"/>
              </p:ext>
            </p:extLst>
          </p:nvPr>
        </p:nvGraphicFramePr>
        <p:xfrm>
          <a:off x="380999" y="1904999"/>
          <a:ext cx="8305800" cy="457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65225"/>
                <a:gridCol w="1332063"/>
                <a:gridCol w="1292884"/>
                <a:gridCol w="1096992"/>
                <a:gridCol w="1018636"/>
              </a:tblGrid>
              <a:tr h="28575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2012-2013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Adopted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Budget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Budget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120 Teacher Salaries, K-6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1,760,458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1,829,324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68,866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3.92%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130 Teacher Salaries, 7-12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2,099,325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2,131,720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32,395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1.55%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140 Sub Teacher Salaries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90,000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90,000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150 Instructional Salaries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992,916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1,045,434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52,518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5.29%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160 </a:t>
                      </a:r>
                      <a:r>
                        <a:rPr lang="en-US" sz="1200" b="1" u="none" strike="noStrike" dirty="0" err="1">
                          <a:effectLst/>
                        </a:rPr>
                        <a:t>Noninstructional</a:t>
                      </a:r>
                      <a:r>
                        <a:rPr lang="en-US" sz="1200" b="1" u="none" strike="noStrike" dirty="0">
                          <a:effectLst/>
                        </a:rPr>
                        <a:t> Salaries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593,027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602,485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9,458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1.59%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220 State Aided Comp Hardware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400 Contractual Services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125,313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125,313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450 Materials &amp; Supplies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82,085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82,349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264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0.32%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460 State Aid-Libr-Software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23,509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23,509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471 Tuition Pd to NYS Pub Sch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480 Textbooks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65,012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65,012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490 BOCES Services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3,382,080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3,483,548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101,468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857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Total Instruction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9,243,725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9,508,694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264,969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2.87%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691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Pupil Transportation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469129"/>
              </p:ext>
            </p:extLst>
          </p:nvPr>
        </p:nvGraphicFramePr>
        <p:xfrm>
          <a:off x="609601" y="2362200"/>
          <a:ext cx="7848599" cy="37338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012"/>
                <a:gridCol w="1292030"/>
                <a:gridCol w="1292030"/>
                <a:gridCol w="964201"/>
                <a:gridCol w="1176326"/>
              </a:tblGrid>
              <a:tr h="414867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2012-2013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Adopted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150 Instructional Salaries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3,586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3,667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81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2.26%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160 Noninstructional Salaries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287,283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292,764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5,481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2.05%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400 Contractual Services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61,982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64,082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2,100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3.39%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450 Materials &amp; Supplies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112,900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112,900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490 BOCES Services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1,755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1,808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  53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3.02%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14867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Total Pupil Transportation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467,506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475,221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7,715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1.65%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235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Employee Benefits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456098"/>
              </p:ext>
            </p:extLst>
          </p:nvPr>
        </p:nvGraphicFramePr>
        <p:xfrm>
          <a:off x="533399" y="2285999"/>
          <a:ext cx="7848602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66178"/>
                <a:gridCol w="1186010"/>
                <a:gridCol w="1220894"/>
                <a:gridCol w="1116246"/>
                <a:gridCol w="959274"/>
              </a:tblGrid>
              <a:tr h="31115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2012-2013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Adopted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9010 ERS State Retirement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250,000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275,000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25,000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9020 Teachers'  Retirement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632,000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908,000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276,000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43.67%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9030 Social Security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510,000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529,000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19,000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3.73%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9040 Workers' Compensation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84,560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85,000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 440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0.52%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9050 Unemployment Insurance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25,000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25,000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9055 Disability Insurance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1,200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1,200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9060 Health Insurance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2,422,000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3,117,324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695,324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28.71%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9089 Other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30,000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30,000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31115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Total Employee Benefits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3,954,760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4,970,524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1,015,764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25.68%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9469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Debt Service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964426"/>
              </p:ext>
            </p:extLst>
          </p:nvPr>
        </p:nvGraphicFramePr>
        <p:xfrm>
          <a:off x="457200" y="2133608"/>
          <a:ext cx="8229600" cy="42331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88424"/>
                <a:gridCol w="1096190"/>
                <a:gridCol w="1079828"/>
                <a:gridCol w="1014384"/>
                <a:gridCol w="850774"/>
              </a:tblGrid>
              <a:tr h="224589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2012-2013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Adopted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9710 Serial Bonds-Refunding Bonds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  600 Principal-Debt Service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1,530,000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1,565,000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35,000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2.29%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  700 Interest-Debt Service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133,050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102,450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(30,600)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(23.00)%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Serial Bonds-Refunding Bonds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1,663,050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1,667,450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 4,400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0.26%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9711 Serial Bonds-School Construction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  600 Principal-Debt Service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650,000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665,000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2.31%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   700 Interest-Debt Service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324,913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305,413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(19,500)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(6.00)%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Serial Bonds-School Construction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974,913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970,413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  (4,500)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(0.46)%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9732 Bond Antic Notes-Bus Purchases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  600 Principal-Debt Service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235,620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249,186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13,566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5.76%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  700 Interest-Debt Service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13,101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16,220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 3,119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23.81%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Bond Antic Notes-Bus Purchases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248,721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265,406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16,685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6.71%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14437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224589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Total Debt Service (Principal &amp;  Interest)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2,886,684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2,903,269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16,585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0.57%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328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 lvl="1"/>
            <a:r>
              <a:rPr lang="en-US" sz="2800" dirty="0" err="1" smtClean="0"/>
              <a:t>Interfund</a:t>
            </a:r>
            <a:r>
              <a:rPr lang="en-US" sz="2800" dirty="0" smtClean="0"/>
              <a:t> Transfers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400009"/>
              </p:ext>
            </p:extLst>
          </p:nvPr>
        </p:nvGraphicFramePr>
        <p:xfrm>
          <a:off x="609599" y="2362193"/>
          <a:ext cx="7924802" cy="3048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4350"/>
                <a:gridCol w="1444626"/>
                <a:gridCol w="1279526"/>
                <a:gridCol w="1073150"/>
                <a:gridCol w="1073150"/>
              </a:tblGrid>
              <a:tr h="508001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2012-2013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508001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Adopted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50800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Budget Account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Budget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Budget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50800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900 </a:t>
                      </a:r>
                      <a:r>
                        <a:rPr lang="en-US" sz="1200" b="1" u="none" strike="noStrike" dirty="0" smtClean="0">
                          <a:effectLst/>
                        </a:rPr>
                        <a:t>Transfer </a:t>
                      </a:r>
                      <a:r>
                        <a:rPr lang="en-US" sz="1200" b="1" u="none" strike="noStrike" dirty="0">
                          <a:effectLst/>
                        </a:rPr>
                        <a:t>to Capital Funds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20,620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20,620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50800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950 </a:t>
                      </a:r>
                      <a:r>
                        <a:rPr lang="en-US" sz="1200" b="1" u="none" strike="noStrike" dirty="0" smtClean="0">
                          <a:effectLst/>
                        </a:rPr>
                        <a:t>Transfer</a:t>
                      </a:r>
                      <a:r>
                        <a:rPr lang="en-US" sz="1200" b="1" u="none" strike="noStrike" baseline="0" dirty="0" smtClean="0">
                          <a:effectLst/>
                        </a:rPr>
                        <a:t> to </a:t>
                      </a:r>
                      <a:r>
                        <a:rPr lang="en-US" sz="1200" b="1" u="none" strike="noStrike" dirty="0" smtClean="0">
                          <a:effectLst/>
                        </a:rPr>
                        <a:t>Special </a:t>
                      </a:r>
                      <a:r>
                        <a:rPr lang="en-US" sz="1200" b="1" u="none" strike="noStrike" dirty="0">
                          <a:effectLst/>
                        </a:rPr>
                        <a:t>Aid Fund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30,000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45,000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50.00%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50800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>
                          <a:effectLst/>
                        </a:rPr>
                        <a:t>Total Interfund Transfers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   50,620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65,620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   15,000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29.63%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12427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/>
          </a:bodyPr>
          <a:lstStyle/>
          <a:p>
            <a:pPr lvl="1"/>
            <a:r>
              <a:rPr lang="en-US" sz="2800" dirty="0" smtClean="0"/>
              <a:t>Total General Fund Budget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780288"/>
          </a:xfrm>
        </p:spPr>
        <p:txBody>
          <a:bodyPr>
            <a:normAutofit/>
          </a:bodyPr>
          <a:lstStyle/>
          <a:p>
            <a:r>
              <a:rPr lang="en-US" dirty="0" smtClean="0"/>
              <a:t>Projected Expenditures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303215"/>
              </p:ext>
            </p:extLst>
          </p:nvPr>
        </p:nvGraphicFramePr>
        <p:xfrm>
          <a:off x="457200" y="1828804"/>
          <a:ext cx="7848599" cy="45889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24012"/>
                <a:gridCol w="1292030"/>
                <a:gridCol w="1292030"/>
                <a:gridCol w="964201"/>
                <a:gridCol w="1176326"/>
              </a:tblGrid>
              <a:tr h="45243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2012-2013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Adopted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Proposed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Dollar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Percent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Budget Account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Budget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>
                          <a:effectLst/>
                        </a:rPr>
                        <a:t>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u="none" strike="noStrike" dirty="0">
                          <a:effectLst/>
                        </a:rPr>
                        <a:t>Change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General Support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2,788,479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2,825,710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37,231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1.34%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517061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Instruction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9,243,725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9,499,194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255,469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2.76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marL="0" algn="l" rtl="0" eaLnBrk="1" fontAlgn="t" latinLnBrk="0" hangingPunct="1"/>
                      <a:r>
                        <a:rPr kumimoji="0" lang="en-US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Pupil Transportation</a:t>
                      </a:r>
                      <a:endParaRPr kumimoji="0" lang="en-US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467,506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475,221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7,715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1.65%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Employee Benefits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3,954,760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4,970,524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1,015,764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25.68%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smtClean="0">
                          <a:effectLst/>
                        </a:rPr>
                        <a:t>Debt Service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2,886,684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2,903,269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16.585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.57%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 err="1" smtClean="0">
                          <a:effectLst/>
                        </a:rPr>
                        <a:t>Interfund</a:t>
                      </a:r>
                      <a:r>
                        <a:rPr lang="en-US" sz="1200" b="1" u="none" strike="noStrike" dirty="0" smtClean="0">
                          <a:effectLst/>
                        </a:rPr>
                        <a:t> Transfers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65,620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15,000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29.63%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/>
                </a:tc>
              </a:tr>
              <a:tr h="452430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u="none" strike="noStrike" dirty="0">
                          <a:effectLst/>
                        </a:rPr>
                        <a:t>Total </a:t>
                      </a:r>
                      <a:r>
                        <a:rPr lang="en-US" sz="1200" b="1" u="none" strike="noStrike" dirty="0" smtClean="0">
                          <a:effectLst/>
                        </a:rPr>
                        <a:t>General Fund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19,391,774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20,749,038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1,357,264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7.00%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620" marR="7620" marT="762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80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Calculated Shortfall	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4154843"/>
              </p:ext>
            </p:extLst>
          </p:nvPr>
        </p:nvGraphicFramePr>
        <p:xfrm>
          <a:off x="609600" y="1752600"/>
          <a:ext cx="7543800" cy="3657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0633"/>
                <a:gridCol w="2029641"/>
                <a:gridCol w="2083526"/>
              </a:tblGrid>
              <a:tr h="537882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$ Budget Increase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>
                          <a:effectLst/>
                        </a:rPr>
                        <a:t>% Budget Increase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537882"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53788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Projected General Fund Budget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                1,357,264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7.00%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021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Projected Property Tax </a:t>
                      </a:r>
                      <a:r>
                        <a:rPr lang="en-US" sz="1400" b="1" u="none" strike="noStrike" dirty="0" smtClean="0">
                          <a:effectLst/>
                        </a:rPr>
                        <a:t>Increase (based on tentative</a:t>
                      </a:r>
                      <a:r>
                        <a:rPr lang="en-US" sz="1400" b="1" u="none" strike="noStrike" baseline="0" dirty="0" smtClean="0">
                          <a:effectLst/>
                        </a:rPr>
                        <a:t> tax cap calculation with 5.27% tax levy increase)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                   368,628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>
                          <a:effectLst/>
                        </a:rPr>
                        <a:t>1.90%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021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 smtClean="0">
                          <a:effectLst/>
                        </a:rPr>
                        <a:t>Projected</a:t>
                      </a:r>
                      <a:r>
                        <a:rPr lang="en-US" sz="14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400" b="1" u="none" strike="noStrike" dirty="0" smtClean="0">
                          <a:effectLst/>
                        </a:rPr>
                        <a:t>Shortfall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                   988,636 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effectLst/>
                        </a:rPr>
                        <a:t>5.10%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37603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Fund Balance &amp; Reserves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6482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Calculated Shortfall</a:t>
            </a:r>
          </a:p>
          <a:p>
            <a:r>
              <a:rPr lang="en-US" dirty="0" smtClean="0"/>
              <a:t>Appropriated Unrestricted Fund Balance (note 1)</a:t>
            </a:r>
          </a:p>
          <a:p>
            <a:r>
              <a:rPr lang="en-US" dirty="0" smtClean="0"/>
              <a:t>Reserves</a:t>
            </a:r>
          </a:p>
          <a:p>
            <a:pPr lvl="1"/>
            <a:r>
              <a:rPr lang="en-US" dirty="0" smtClean="0"/>
              <a:t>Workers Compensation</a:t>
            </a:r>
          </a:p>
          <a:p>
            <a:pPr lvl="1"/>
            <a:r>
              <a:rPr lang="en-US" dirty="0" smtClean="0"/>
              <a:t>Unemployment Insurance</a:t>
            </a:r>
          </a:p>
          <a:p>
            <a:pPr lvl="1"/>
            <a:r>
              <a:rPr lang="en-US" dirty="0" smtClean="0"/>
              <a:t>Retirement System Contributions (ERS) 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Total Fund Balance and Reserves	</a:t>
            </a:r>
          </a:p>
          <a:p>
            <a:r>
              <a:rPr lang="en-US" dirty="0" smtClean="0"/>
              <a:t>Estimated Unfunded Shortage</a:t>
            </a:r>
          </a:p>
          <a:p>
            <a:endParaRPr lang="en-US" dirty="0"/>
          </a:p>
          <a:p>
            <a:pPr lvl="1"/>
            <a:r>
              <a:rPr lang="en-US" dirty="0" smtClean="0"/>
              <a:t>(note 1) Assuming $600,00 Revenue over expenditures @ 6/30/2013	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410200" y="1447800"/>
            <a:ext cx="3352800" cy="4648200"/>
          </a:xfrm>
        </p:spPr>
        <p:txBody>
          <a:bodyPr>
            <a:normAutofit fontScale="85000" lnSpcReduction="20000"/>
          </a:bodyPr>
          <a:lstStyle/>
          <a:p>
            <a:pPr lvl="5" algn="ctr">
              <a:buSzPct val="100000"/>
              <a:buFont typeface="Arial" pitchFamily="34" charset="0"/>
              <a:buChar char="•"/>
            </a:pPr>
            <a:r>
              <a:rPr lang="en-US" sz="2800" dirty="0" smtClean="0"/>
              <a:t>$988,636</a:t>
            </a:r>
            <a:endParaRPr lang="en-US" sz="2800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$600,000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>
              <a:buSzPct val="100000"/>
              <a:buFont typeface="Arial" pitchFamily="34" charset="0"/>
              <a:buChar char="•"/>
            </a:pPr>
            <a:r>
              <a:rPr lang="en-US" dirty="0" smtClean="0"/>
              <a:t>	85,000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  25,000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u="sng" dirty="0" smtClean="0"/>
              <a:t>275,000</a:t>
            </a:r>
          </a:p>
          <a:p>
            <a:pPr marL="365760" lvl="1" indent="0">
              <a:buNone/>
            </a:pPr>
            <a:endParaRPr lang="en-US" sz="2600" dirty="0" smtClean="0"/>
          </a:p>
          <a:p>
            <a:pPr marL="365760" lvl="1" indent="0">
              <a:buNone/>
            </a:pPr>
            <a:endParaRPr lang="en-US" sz="2600" dirty="0" smtClean="0"/>
          </a:p>
          <a:p>
            <a:pPr lvl="5" algn="ctr">
              <a:buSzPct val="100000"/>
              <a:buFont typeface="Arial" pitchFamily="34" charset="0"/>
              <a:buChar char="•"/>
            </a:pPr>
            <a:r>
              <a:rPr lang="en-US" sz="2800" u="sng" dirty="0" smtClean="0"/>
              <a:t>$</a:t>
            </a:r>
            <a:r>
              <a:rPr lang="en-US" sz="2800" u="sng" dirty="0"/>
              <a:t>985,000</a:t>
            </a:r>
          </a:p>
          <a:p>
            <a:pPr lvl="1"/>
            <a:endParaRPr lang="en-US" sz="2600" dirty="0"/>
          </a:p>
          <a:p>
            <a:pPr marL="1600200" lvl="5" indent="0">
              <a:buSzPct val="100000"/>
              <a:buNone/>
            </a:pPr>
            <a:r>
              <a:rPr lang="en-US" sz="2800" dirty="0" smtClean="0"/>
              <a:t>        (3,636)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54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65320"/>
          </a:xfrm>
        </p:spPr>
        <p:txBody>
          <a:bodyPr>
            <a:normAutofit/>
          </a:bodyPr>
          <a:lstStyle/>
          <a:p>
            <a:r>
              <a:rPr lang="en-US" dirty="0" smtClean="0"/>
              <a:t>State of the State-What does it mean for education?</a:t>
            </a:r>
          </a:p>
          <a:p>
            <a:r>
              <a:rPr lang="en-US" dirty="0" smtClean="0"/>
              <a:t>State Aid-Waiting for Governor’s budget release on 1/22</a:t>
            </a:r>
          </a:p>
          <a:p>
            <a:r>
              <a:rPr lang="en-US" dirty="0" smtClean="0"/>
              <a:t>Projected Expenditures</a:t>
            </a:r>
          </a:p>
          <a:p>
            <a:r>
              <a:rPr lang="en-US" dirty="0" smtClean="0"/>
              <a:t>Tax Cap – Tentative Calculation</a:t>
            </a:r>
          </a:p>
          <a:p>
            <a:r>
              <a:rPr lang="en-US" dirty="0" smtClean="0"/>
              <a:t>Reserves</a:t>
            </a:r>
            <a:endParaRPr lang="en-US" dirty="0"/>
          </a:p>
          <a:p>
            <a:r>
              <a:rPr lang="en-US" dirty="0" smtClean="0"/>
              <a:t>1% of tax levy = $69,977</a:t>
            </a:r>
          </a:p>
          <a:p>
            <a:r>
              <a:rPr lang="en-US" dirty="0" smtClean="0"/>
              <a:t>1% of budget = $193,918</a:t>
            </a:r>
          </a:p>
          <a:p>
            <a:r>
              <a:rPr lang="en-US" dirty="0" smtClean="0"/>
              <a:t>1% budget increase = 2.77% tax levy increase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Challenges Ahead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686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Remaining Fund Balance &amp; Reserves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9910311"/>
              </p:ext>
            </p:extLst>
          </p:nvPr>
        </p:nvGraphicFramePr>
        <p:xfrm>
          <a:off x="609599" y="1828794"/>
          <a:ext cx="8001000" cy="4343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76918"/>
                <a:gridCol w="1474694"/>
                <a:gridCol w="1474694"/>
                <a:gridCol w="1474694"/>
              </a:tblGrid>
              <a:tr h="7980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Reserves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 Balance 7/1/2013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Applied to 2013-14 Budget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Remaining Reserve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Workers Compensation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171,783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(85,000)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 86,783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Unemployment Reserve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199,799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(25,000)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174,799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Retirement System Contributions (ERS)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736,352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(275,000)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461,352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Tax Certiorari Reserve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201,819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201,819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75203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Employee Benefits Accrued Liability Reserve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241,018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241,018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Capital Reserve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  806,992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806,992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Reserve for Repairs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203,661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   203,661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/>
                </a:tc>
              </a:tr>
              <a:tr h="39904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Total Reserves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2,561,424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          (385,000)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         2,176,424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104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Implication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905951"/>
              </p:ext>
            </p:extLst>
          </p:nvPr>
        </p:nvGraphicFramePr>
        <p:xfrm>
          <a:off x="381000" y="1447802"/>
          <a:ext cx="7848599" cy="46783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3606"/>
                <a:gridCol w="961431"/>
                <a:gridCol w="2297447"/>
                <a:gridCol w="1623197"/>
                <a:gridCol w="1872918"/>
              </a:tblGrid>
              <a:tr h="19739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IMPACT OF PROPOSED TAX INCREASES ON AN AVERAGE HOME</a:t>
                      </a:r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399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2013-14</a:t>
                      </a:r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399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</a:tr>
              <a:tr h="19739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The chart below </a:t>
                      </a:r>
                      <a:r>
                        <a:rPr lang="en-US" sz="1200" b="1" u="sng" strike="noStrike" dirty="0">
                          <a:effectLst/>
                        </a:rPr>
                        <a:t>estimates</a:t>
                      </a:r>
                      <a:r>
                        <a:rPr lang="en-US" sz="1200" b="1" u="none" strike="noStrike" dirty="0">
                          <a:effectLst/>
                        </a:rPr>
                        <a:t> the possible 2013-14 tax increases on a property</a:t>
                      </a:r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39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with a value of $100,000 with a </a:t>
                      </a:r>
                      <a:r>
                        <a:rPr lang="en-US" sz="1200" b="1" u="none" strike="noStrike" baseline="0" dirty="0">
                          <a:effectLst/>
                          <a:latin typeface="Arial" pitchFamily="34" charset="0"/>
                        </a:rPr>
                        <a:t>5.27% </a:t>
                      </a:r>
                      <a:r>
                        <a:rPr lang="en-US" sz="1200" b="1" u="none" strike="noStrike" baseline="0" dirty="0">
                          <a:effectLst/>
                        </a:rPr>
                        <a:t>tax levy increase</a:t>
                      </a:r>
                      <a:endParaRPr lang="en-US" sz="1200" b="1" i="0" u="none" strike="noStrike" baseline="0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</a:tr>
              <a:tr h="197399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</a:tr>
              <a:tr h="197399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THIS CHART DOES NOT TAKE INTO ACCOUNT ANY CHANGES IN YOUR TOWN</a:t>
                      </a:r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7399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EQUALIZATION RATES AND ASSESSMENTS.</a:t>
                      </a:r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</a:tr>
              <a:tr h="197399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effectLst/>
                        <a:latin typeface="Tahoma"/>
                      </a:endParaRPr>
                    </a:p>
                  </a:txBody>
                  <a:tcPr marL="6580" marR="6580" marT="6580" marB="0" anchor="b"/>
                </a:tc>
              </a:tr>
              <a:tr h="24181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2012-13</a:t>
                      </a:r>
                      <a:endParaRPr lang="en-US" sz="1200" b="1" i="0" u="none" strike="noStrike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2013-14</a:t>
                      </a:r>
                      <a:endParaRPr lang="en-US" sz="1200" b="1" i="0" u="none" strike="noStrike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</a:tr>
              <a:tr h="24181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Actual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Proposed Budget</a:t>
                      </a:r>
                      <a:endParaRPr lang="en-US" sz="1200" b="1" i="0" u="none" strike="noStrike">
                        <a:effectLst/>
                        <a:latin typeface="Calibri"/>
                      </a:endParaRPr>
                    </a:p>
                  </a:txBody>
                  <a:tcPr marL="6580" marR="6580" marT="6580" marB="0" anchor="b"/>
                </a:tc>
              </a:tr>
              <a:tr h="241814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Property Value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$100,000 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effectLst/>
                        </a:rPr>
                        <a:t> </a:t>
                      </a:r>
                      <a:endParaRPr lang="en-US" sz="1200" b="1" i="0" u="none" strike="noStrike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Tax rate per $1000 of assessed value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$22.23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$23.41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Average School Tax Bill *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$2,223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$2,341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Annual $ tax increase (before STAR)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$118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Monthly $ tax increase (before STAR)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$9.83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4181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Basic STAR Exemption **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$656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$669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Average tax due after STAR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$1,567 </a:t>
                      </a:r>
                      <a:endParaRPr lang="en-US" sz="1200" b="1" i="0" u="none" strike="noStrike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$1,672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/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Annual $ tax increase (after STAR)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$105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41814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</a:rPr>
                        <a:t>Monthly $ tax increase (after STAR)</a:t>
                      </a:r>
                      <a:endParaRPr lang="en-US" sz="1200" b="1" i="0" u="none" strike="noStrike" dirty="0">
                        <a:effectLst/>
                        <a:latin typeface="Calibri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$8.75 </a:t>
                      </a:r>
                      <a:endParaRPr lang="en-US" sz="1200" b="1" i="0" u="none" strike="noStrike" dirty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580" marR="6580" marT="6580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0549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Elimination of personnel by attrition and/or elimination of positions (24 total cuts since 2009)</a:t>
            </a:r>
          </a:p>
          <a:p>
            <a:r>
              <a:rPr lang="en-US" dirty="0" smtClean="0"/>
              <a:t>Elimination of non-mandated programs and associated personnel</a:t>
            </a:r>
          </a:p>
          <a:p>
            <a:r>
              <a:rPr lang="en-US" dirty="0" smtClean="0"/>
              <a:t>Eliminate equipment, field trips, conferences</a:t>
            </a:r>
          </a:p>
          <a:p>
            <a:r>
              <a:rPr lang="en-US" dirty="0" smtClean="0"/>
              <a:t>Continue to explore opportunities for functional consolidations</a:t>
            </a:r>
          </a:p>
          <a:p>
            <a:r>
              <a:rPr lang="en-US" dirty="0" smtClean="0"/>
              <a:t>Continue to explore diminishments of services that do not directly impact education programs for students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Other Strategies: 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1138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to share your voices with elected officials BEFORE they have to enact a budget</a:t>
            </a:r>
          </a:p>
          <a:p>
            <a:r>
              <a:rPr lang="en-US" dirty="0" smtClean="0"/>
              <a:t>Demand changes in Foundation Aid  Formulas to provide a more fair and equitable </a:t>
            </a:r>
            <a:r>
              <a:rPr lang="en-US" dirty="0"/>
              <a:t>d</a:t>
            </a:r>
            <a:r>
              <a:rPr lang="en-US" dirty="0" smtClean="0"/>
              <a:t>istribution of limited funds</a:t>
            </a:r>
          </a:p>
          <a:p>
            <a:r>
              <a:rPr lang="en-US" dirty="0" smtClean="0"/>
              <a:t>Fight for the  elimination of the GEA</a:t>
            </a:r>
          </a:p>
          <a:p>
            <a:r>
              <a:rPr lang="en-US" dirty="0" smtClean="0"/>
              <a:t>On the radar: Sequestration Issues yet resolved</a:t>
            </a:r>
            <a:endParaRPr lang="en-US" dirty="0"/>
          </a:p>
          <a:p>
            <a:r>
              <a:rPr lang="en-US" dirty="0" smtClean="0"/>
              <a:t>Heights on the Hill: February 5, 2013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Advocacy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302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1" y="457200"/>
            <a:ext cx="3962400" cy="327660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468112"/>
          </a:xfrm>
        </p:spPr>
        <p:txBody>
          <a:bodyPr/>
          <a:lstStyle/>
          <a:p>
            <a:pPr algn="ctr"/>
            <a:r>
              <a:rPr lang="en-US" dirty="0" smtClean="0"/>
              <a:t>We are </a:t>
            </a:r>
            <a:r>
              <a:rPr lang="en-US" i="1" dirty="0" smtClean="0"/>
              <a:t>THE</a:t>
            </a:r>
            <a:r>
              <a:rPr lang="en-US" dirty="0" smtClean="0"/>
              <a:t> Elmira Heights CSD</a:t>
            </a:r>
            <a:br>
              <a:rPr lang="en-US" dirty="0" smtClean="0"/>
            </a:br>
            <a:r>
              <a:rPr lang="en-US" dirty="0" smtClean="0"/>
              <a:t>Where kids come first and </a:t>
            </a:r>
            <a:br>
              <a:rPr lang="en-US" dirty="0" smtClean="0"/>
            </a:br>
            <a:r>
              <a:rPr lang="en-US" dirty="0" smtClean="0"/>
              <a:t>WE MATTER!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38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  <a:noFill/>
        </p:spPr>
        <p:txBody>
          <a:bodyPr>
            <a:normAutofit/>
          </a:bodyPr>
          <a:lstStyle/>
          <a:p>
            <a:r>
              <a:rPr lang="en-US" dirty="0" smtClean="0"/>
              <a:t>Foundation Aid = $6,717,361 – Increase of just $40,063 in 2012-13 FIRST INCREASE SINCE 2008-09. Original 4-year phase-in loss of </a:t>
            </a:r>
            <a:r>
              <a:rPr lang="en-US" b="1" dirty="0" smtClean="0">
                <a:solidFill>
                  <a:schemeClr val="accent2"/>
                </a:solidFill>
              </a:rPr>
              <a:t>$3,354,786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Gap Elimination Adjustment = </a:t>
            </a:r>
            <a:r>
              <a:rPr lang="en-US" b="1" dirty="0" smtClean="0">
                <a:solidFill>
                  <a:schemeClr val="accent2"/>
                </a:solidFill>
              </a:rPr>
              <a:t>$3,804,024 </a:t>
            </a:r>
            <a:r>
              <a:rPr lang="en-US" dirty="0" smtClean="0"/>
              <a:t>over the last 3 fiscal years (after adjustment for Federal ARRA monies received)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/>
              <a:t>3 years of Basic state aid losses </a:t>
            </a:r>
            <a:r>
              <a:rPr lang="en-US" b="1" dirty="0" smtClean="0">
                <a:solidFill>
                  <a:schemeClr val="accent2"/>
                </a:solidFill>
              </a:rPr>
              <a:t>$8,028,813</a:t>
            </a:r>
            <a:endParaRPr lang="en-US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Four Year Aid Losses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66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44562"/>
          </a:xfrm>
        </p:spPr>
        <p:txBody>
          <a:bodyPr/>
          <a:lstStyle/>
          <a:p>
            <a:r>
              <a:rPr lang="en-US" dirty="0" smtClean="0"/>
              <a:t>Four Year State Aid Loss</a:t>
            </a:r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1817329"/>
              </p:ext>
            </p:extLst>
          </p:nvPr>
        </p:nvGraphicFramePr>
        <p:xfrm>
          <a:off x="457200" y="1371600"/>
          <a:ext cx="8229600" cy="492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3" name="Worksheet" r:id="rId3" imgW="6934241" imgH="4924398" progId="Excel.Sheet.12">
                  <p:embed/>
                </p:oleObj>
              </mc:Choice>
              <mc:Fallback>
                <p:oleObj name="Worksheet" r:id="rId3" imgW="6934241" imgH="492439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371600"/>
                        <a:ext cx="8229600" cy="49244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1207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819912"/>
          </a:xfrm>
        </p:spPr>
        <p:txBody>
          <a:bodyPr>
            <a:normAutofit/>
          </a:bodyPr>
          <a:lstStyle/>
          <a:p>
            <a:r>
              <a:rPr lang="en-US" dirty="0" smtClean="0"/>
              <a:t>Foundation Aid/Gap Elimination Aid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3594651"/>
              </p:ext>
            </p:extLst>
          </p:nvPr>
        </p:nvGraphicFramePr>
        <p:xfrm>
          <a:off x="457200" y="1371600"/>
          <a:ext cx="8001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0521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Aid &amp; Miscellaneous Revenues – no increase</a:t>
            </a:r>
          </a:p>
          <a:p>
            <a:r>
              <a:rPr lang="en-US" dirty="0" smtClean="0"/>
              <a:t>Tax increase of 5.27% (Allowable under Tax Cap)</a:t>
            </a:r>
          </a:p>
          <a:p>
            <a:r>
              <a:rPr lang="en-US" dirty="0" smtClean="0"/>
              <a:t>Salaries increase approximately 3% based on negotiated contracts</a:t>
            </a:r>
          </a:p>
          <a:p>
            <a:r>
              <a:rPr lang="en-US" dirty="0" smtClean="0"/>
              <a:t>Teacher retirement system rate increases from 11.84% to 16.50% (tentative)</a:t>
            </a:r>
          </a:p>
          <a:p>
            <a:r>
              <a:rPr lang="en-US" dirty="0" smtClean="0"/>
              <a:t>Employees retirement system rate increases from 18.70% to 21.10% for most employees</a:t>
            </a:r>
          </a:p>
          <a:p>
            <a:r>
              <a:rPr lang="en-US" dirty="0" smtClean="0"/>
              <a:t>Health Insurance 10% projected rate increase</a:t>
            </a:r>
          </a:p>
          <a:p>
            <a:r>
              <a:rPr lang="en-US" dirty="0" smtClean="0"/>
              <a:t>BOCES 3% overall rate increase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Assumptions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994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/>
              <a:t>Preliminary Tax Cap Calculation</a:t>
            </a: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483165"/>
              </p:ext>
            </p:extLst>
          </p:nvPr>
        </p:nvGraphicFramePr>
        <p:xfrm>
          <a:off x="533400" y="914400"/>
          <a:ext cx="7924800" cy="556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Worksheet" r:id="rId4" imgW="6728400" imgH="5890332" progId="Excel.Sheet.12">
                  <p:embed/>
                </p:oleObj>
              </mc:Choice>
              <mc:Fallback>
                <p:oleObj name="Worksheet" r:id="rId4" imgW="6728400" imgH="589033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3400" y="914400"/>
                        <a:ext cx="7924800" cy="5562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401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$44,086 increase attributed to tax base growth factor (determined by NYS Real Property)</a:t>
            </a:r>
          </a:p>
          <a:p>
            <a:r>
              <a:rPr lang="en-US" dirty="0" smtClean="0"/>
              <a:t>$136,624 increase attributed to 2% allowable levy growth factor</a:t>
            </a:r>
          </a:p>
          <a:p>
            <a:r>
              <a:rPr lang="en-US" dirty="0"/>
              <a:t>$196,499 </a:t>
            </a:r>
            <a:r>
              <a:rPr lang="en-US" dirty="0" smtClean="0"/>
              <a:t>increase attributed </a:t>
            </a:r>
            <a:r>
              <a:rPr lang="en-US" dirty="0"/>
              <a:t>to TRS &amp; ERS </a:t>
            </a:r>
            <a:r>
              <a:rPr lang="en-US" dirty="0" smtClean="0"/>
              <a:t>exemption</a:t>
            </a:r>
          </a:p>
          <a:p>
            <a:r>
              <a:rPr lang="en-US" dirty="0" smtClean="0"/>
              <a:t>$8,580 decrease due to change in local capital levy share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$368,628 </a:t>
            </a:r>
            <a:r>
              <a:rPr lang="en-US" dirty="0" smtClean="0"/>
              <a:t>Allowable Tax Levy $ increase</a:t>
            </a:r>
            <a:endParaRPr lang="en-US" dirty="0"/>
          </a:p>
          <a:p>
            <a:r>
              <a:rPr lang="en-US" dirty="0" smtClean="0"/>
              <a:t>5.27% Allowable Tax Levy % increase</a:t>
            </a:r>
          </a:p>
          <a:p>
            <a:r>
              <a:rPr lang="en-US" dirty="0" smtClean="0"/>
              <a:t>Allows for </a:t>
            </a:r>
            <a:r>
              <a:rPr lang="en-US" b="1" dirty="0" smtClean="0">
                <a:solidFill>
                  <a:srgbClr val="FFFF00"/>
                </a:solidFill>
              </a:rPr>
              <a:t>1.98%</a:t>
            </a:r>
            <a:r>
              <a:rPr lang="en-US" b="1" dirty="0" smtClean="0"/>
              <a:t> </a:t>
            </a:r>
            <a:r>
              <a:rPr lang="en-US" dirty="0" smtClean="0"/>
              <a:t>budget growth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 Cap Components for EH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0" y="4495800"/>
            <a:ext cx="7467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01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Revenues based on Assumptions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284870"/>
              </p:ext>
            </p:extLst>
          </p:nvPr>
        </p:nvGraphicFramePr>
        <p:xfrm>
          <a:off x="304798" y="1752601"/>
          <a:ext cx="8382001" cy="41148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2637"/>
                <a:gridCol w="1139841"/>
                <a:gridCol w="1139841"/>
                <a:gridCol w="1139841"/>
                <a:gridCol w="1139841"/>
              </a:tblGrid>
              <a:tr h="872836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2012-2013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2013-2014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Dollar 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>
                          <a:effectLst/>
                        </a:rPr>
                        <a:t>Percent Change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Real Property &amp; Other Tax Items (includes STAR)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6,997,715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7,366,343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 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368,628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5.27%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Charges for Services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109,400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109,400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         -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State Aid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10,275,265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10,275,265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         -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Federal Aid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125,000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125,000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         -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Other (includes Sale of Property, Misc.)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   477,673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477,673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         -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Interfund Transfers (includes Appropriated F/B)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   645,942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   645,942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              -  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>
                          <a:effectLst/>
                        </a:rPr>
                        <a:t>0.00%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46313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Total Revenues and Other Sources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onstantia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>
                          <a:effectLst/>
                        </a:rPr>
                        <a:t>       18,630,995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18,999,623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            </a:t>
                      </a:r>
                      <a:r>
                        <a:rPr lang="en-US" sz="1200" b="1" u="none" strike="noStrike" dirty="0" smtClean="0">
                          <a:effectLst/>
                        </a:rPr>
                        <a:t>368,628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u="none" strike="noStrike" dirty="0">
                          <a:effectLst/>
                        </a:rPr>
                        <a:t>1.98%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1363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940D261EF16743B01BCBF6779B1AD8" ma:contentTypeVersion="2" ma:contentTypeDescription="Create a new document." ma:contentTypeScope="" ma:versionID="af55fcaecbcdcec69555315a075dd124">
  <xsd:schema xmlns:xsd="http://www.w3.org/2001/XMLSchema" xmlns:xs="http://www.w3.org/2001/XMLSchema" xmlns:p="http://schemas.microsoft.com/office/2006/metadata/properties" xmlns:ns2="afd824ec-2b79-4605-9910-c096c7735d40" targetNamespace="http://schemas.microsoft.com/office/2006/metadata/properties" ma:root="true" ma:fieldsID="89c625ad4089319c47ea282519939bbb" ns2:_="">
    <xsd:import namespace="afd824ec-2b79-4605-9910-c096c7735d4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d824ec-2b79-4605-9910-c096c7735d4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88F33F30-1737-4C14-9B3C-F1FEB80B244A}"/>
</file>

<file path=customXml/itemProps2.xml><?xml version="1.0" encoding="utf-8"?>
<ds:datastoreItem xmlns:ds="http://schemas.openxmlformats.org/officeDocument/2006/customXml" ds:itemID="{9CE14BE6-0ED8-4489-BB75-6A36AC815917}"/>
</file>

<file path=customXml/itemProps3.xml><?xml version="1.0" encoding="utf-8"?>
<ds:datastoreItem xmlns:ds="http://schemas.openxmlformats.org/officeDocument/2006/customXml" ds:itemID="{250D532E-DB46-43CC-AA5D-85C044040385}"/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2509</TotalTime>
  <Words>1660</Words>
  <Application>Microsoft Office PowerPoint</Application>
  <PresentationFormat>On-screen Show (4:3)</PresentationFormat>
  <Paragraphs>657</Paragraphs>
  <Slides>24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Paper</vt:lpstr>
      <vt:lpstr>Worksheet</vt:lpstr>
      <vt:lpstr>   Elmira Heights Central School District  </vt:lpstr>
      <vt:lpstr>Challenges Ahead  </vt:lpstr>
      <vt:lpstr>Four Year Aid Losses</vt:lpstr>
      <vt:lpstr>Four Year State Aid Loss</vt:lpstr>
      <vt:lpstr>Foundation Aid/Gap Elimination Aid</vt:lpstr>
      <vt:lpstr>Budget Assumptions</vt:lpstr>
      <vt:lpstr>Preliminary Tax Cap Calculation</vt:lpstr>
      <vt:lpstr>Tax Cap Components for EH</vt:lpstr>
      <vt:lpstr>Revenues based on Assumptions</vt:lpstr>
      <vt:lpstr>Projected Expenditures</vt:lpstr>
      <vt:lpstr>Projected Expenditures</vt:lpstr>
      <vt:lpstr>Projected Expenditures</vt:lpstr>
      <vt:lpstr>Projected Expenditures</vt:lpstr>
      <vt:lpstr>Projected Expenditures</vt:lpstr>
      <vt:lpstr>Projected Expenditures</vt:lpstr>
      <vt:lpstr>Projected Expenditures</vt:lpstr>
      <vt:lpstr>Projected Expenditures</vt:lpstr>
      <vt:lpstr>Calculated Shortfall </vt:lpstr>
      <vt:lpstr>Use of Fund Balance &amp; Reserves</vt:lpstr>
      <vt:lpstr>Remaining Fund Balance &amp; Reserves</vt:lpstr>
      <vt:lpstr>Tax Implication</vt:lpstr>
      <vt:lpstr>Other Strategies:  </vt:lpstr>
      <vt:lpstr>Advocacy</vt:lpstr>
      <vt:lpstr>We are THE Elmira Heights CSD Where kids come first and  WE MATTER!</vt:lpstr>
    </vt:vector>
  </TitlesOfParts>
  <Company>GST BOCES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Finance</dc:title>
  <dc:creator>user</dc:creator>
  <cp:lastModifiedBy>Deb Palmer</cp:lastModifiedBy>
  <cp:revision>204</cp:revision>
  <cp:lastPrinted>2013-01-14T13:08:37Z</cp:lastPrinted>
  <dcterms:created xsi:type="dcterms:W3CDTF">2011-11-26T16:35:36Z</dcterms:created>
  <dcterms:modified xsi:type="dcterms:W3CDTF">2013-01-14T13:08:44Z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0x010100C1940D261EF16743B01BCBF6779B1AD8</vt:lpwstr>
  </property>
</Properties>
</file>