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customXml/itemProps1.xml" ContentType="application/vnd.openxmlformats-officedocument.customXmlProperties+xml"/>
  <Default Extension="jpeg" ContentType="image/jpeg"/>
  <Default Extension="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9" r:id="rId4"/>
    <p:sldId id="260" r:id="rId5"/>
    <p:sldId id="261" r:id="rId6"/>
    <p:sldId id="285" r:id="rId7"/>
    <p:sldId id="286" r:id="rId8"/>
    <p:sldId id="289" r:id="rId9"/>
    <p:sldId id="265" r:id="rId10"/>
    <p:sldId id="288" r:id="rId11"/>
    <p:sldId id="266" r:id="rId12"/>
    <p:sldId id="270" r:id="rId13"/>
    <p:sldId id="275" r:id="rId14"/>
    <p:sldId id="269" r:id="rId15"/>
    <p:sldId id="271" r:id="rId16"/>
    <p:sldId id="272" r:id="rId17"/>
    <p:sldId id="273" r:id="rId18"/>
    <p:sldId id="274" r:id="rId19"/>
    <p:sldId id="267" r:id="rId20"/>
    <p:sldId id="268" r:id="rId21"/>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6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7" d="100"/>
          <a:sy n="77" d="100"/>
        </p:scale>
        <p:origin x="-648"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BBA20700-88DB-4823-A7AB-F782ACBC949A}" type="datetimeFigureOut">
              <a:rPr lang="en-US" smtClean="0"/>
              <a:t>1/14/2013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DE65E5E4-79B2-4588-B858-A86A9B5627DF}" type="slidenum">
              <a:rPr lang="en-US" smtClean="0"/>
              <a:t>‹#›</a:t>
            </a:fld>
            <a:endParaRPr lang="en-US"/>
          </a:p>
        </p:txBody>
      </p:sp>
    </p:spTree>
    <p:extLst>
      <p:ext uri="{BB962C8B-B14F-4D97-AF65-F5344CB8AC3E}">
        <p14:creationId xmlns:p14="http://schemas.microsoft.com/office/powerpoint/2010/main" val="3409864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Reduce by</a:t>
            </a:r>
            <a:r>
              <a:rPr lang="en-US" baseline="0" dirty="0" smtClean="0"/>
              <a:t> 6 drivers. Based on seniority reduces fringes by 3 family insurance policies, 1 buy-out &amp; 2 retired employees. 2 retired employees salaries are not subject to district ERS contributions.</a:t>
            </a:r>
            <a:endParaRPr lang="en-US" dirty="0"/>
          </a:p>
        </p:txBody>
      </p:sp>
      <p:sp>
        <p:nvSpPr>
          <p:cNvPr id="4" name="Slide Number Placeholder 3"/>
          <p:cNvSpPr>
            <a:spLocks noGrp="1"/>
          </p:cNvSpPr>
          <p:nvPr>
            <p:ph type="sldNum" sz="quarter" idx="10"/>
          </p:nvPr>
        </p:nvSpPr>
        <p:spPr/>
        <p:txBody>
          <a:bodyPr/>
          <a:lstStyle/>
          <a:p>
            <a:fld id="{DE65E5E4-79B2-4588-B858-A86A9B5627DF}" type="slidenum">
              <a:rPr lang="en-US" smtClean="0"/>
              <a:t>14</a:t>
            </a:fld>
            <a:endParaRPr lang="en-US"/>
          </a:p>
        </p:txBody>
      </p:sp>
    </p:spTree>
    <p:extLst>
      <p:ext uri="{BB962C8B-B14F-4D97-AF65-F5344CB8AC3E}">
        <p14:creationId xmlns:p14="http://schemas.microsoft.com/office/powerpoint/2010/main" val="564335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smtClean="0"/>
              <a:t>Reduce by</a:t>
            </a:r>
            <a:r>
              <a:rPr lang="en-US" baseline="0" dirty="0" smtClean="0"/>
              <a:t> 3 drivers. Based on seniority reduces fringes by 2 family insurance policies, &amp; 1 retired employees. 1 retired employee salary is not subject to district ERS contributions.</a:t>
            </a:r>
            <a:endParaRPr lang="en-US" dirty="0" smtClean="0"/>
          </a:p>
          <a:p>
            <a:endParaRPr lang="en-US" dirty="0"/>
          </a:p>
        </p:txBody>
      </p:sp>
      <p:sp>
        <p:nvSpPr>
          <p:cNvPr id="4" name="Slide Number Placeholder 3"/>
          <p:cNvSpPr>
            <a:spLocks noGrp="1"/>
          </p:cNvSpPr>
          <p:nvPr>
            <p:ph type="sldNum" sz="quarter" idx="10"/>
          </p:nvPr>
        </p:nvSpPr>
        <p:spPr/>
        <p:txBody>
          <a:bodyPr/>
          <a:lstStyle/>
          <a:p>
            <a:fld id="{DE65E5E4-79B2-4588-B858-A86A9B5627DF}" type="slidenum">
              <a:rPr lang="en-US" smtClean="0"/>
              <a:t>16</a:t>
            </a:fld>
            <a:endParaRPr lang="en-US"/>
          </a:p>
        </p:txBody>
      </p:sp>
    </p:spTree>
    <p:extLst>
      <p:ext uri="{BB962C8B-B14F-4D97-AF65-F5344CB8AC3E}">
        <p14:creationId xmlns:p14="http://schemas.microsoft.com/office/powerpoint/2010/main" val="807306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F777E8DD-0BE8-4DFA-BFF4-C964D1095D37}" type="datetimeFigureOut">
              <a:rPr lang="en-US"/>
              <a:pPr>
                <a:defRPr/>
              </a:pPr>
              <a:t>1/14/2013</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0B6DE2B5-83E8-453F-935B-49E5901D9E0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B91D7D-5901-4F8D-8170-5DC1173562E8}" type="datetimeFigureOut">
              <a:rPr lang="en-US"/>
              <a:pPr>
                <a:defRPr/>
              </a:pPr>
              <a:t>1/14/2013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ln/>
        </p:spPr>
        <p:txBody>
          <a:bodyPr/>
          <a:lstStyle>
            <a:lvl1pPr>
              <a:defRPr/>
            </a:lvl1pPr>
          </a:lstStyle>
          <a:p>
            <a:pPr>
              <a:defRPr/>
            </a:pPr>
            <a:fld id="{51334DC0-F54C-4D44-BD90-A2D1E8DF56F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BE1FCEB-E877-4092-9A43-AC87DB96F350}" type="datetimeFigureOut">
              <a:rPr lang="en-US"/>
              <a:pPr>
                <a:defRPr/>
              </a:pPr>
              <a:t>1/14/2013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ln/>
        </p:spPr>
        <p:txBody>
          <a:bodyPr/>
          <a:lstStyle>
            <a:lvl1pPr>
              <a:defRPr/>
            </a:lvl1pPr>
          </a:lstStyle>
          <a:p>
            <a:pPr>
              <a:defRPr/>
            </a:pPr>
            <a:fld id="{29DA2969-2D79-4A47-B4E1-556B629C639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D01998B-CD9F-46FC-8741-302C655A0665}" type="datetimeFigureOut">
              <a:rPr lang="en-US"/>
              <a:pPr>
                <a:defRPr/>
              </a:pPr>
              <a:t>1/14/2013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ln/>
        </p:spPr>
        <p:txBody>
          <a:bodyPr/>
          <a:lstStyle>
            <a:lvl1pPr>
              <a:defRPr/>
            </a:lvl1pPr>
          </a:lstStyle>
          <a:p>
            <a:pPr>
              <a:defRPr/>
            </a:pPr>
            <a:fld id="{FED48170-B2E4-435B-AEB2-B12A01E8570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E38286E6-B5B3-4D26-873F-A7E400AEE1E5}" type="datetimeFigureOut">
              <a:rPr lang="en-US"/>
              <a:pPr>
                <a:defRPr/>
              </a:pPr>
              <a:t>1/14/2013</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D54CFFEB-65C4-4A3D-BBCB-5402CAA6A24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fld id="{E52B8AE9-E843-403B-8A9C-59745A5C84B2}" type="datetimeFigureOut">
              <a:rPr lang="en-US"/>
              <a:pPr>
                <a:defRPr/>
              </a:pPr>
              <a:t>1/14/2013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a:ln/>
        </p:spPr>
        <p:txBody>
          <a:bodyPr/>
          <a:lstStyle>
            <a:lvl1pPr>
              <a:defRPr/>
            </a:lvl1pPr>
          </a:lstStyle>
          <a:p>
            <a:pPr>
              <a:defRPr/>
            </a:pPr>
            <a:fld id="{08E221FD-128C-459C-ACA3-230033C1E0D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49AE620F-D531-4DE6-AF97-51FEA3ED8784}" type="datetimeFigureOut">
              <a:rPr lang="en-US"/>
              <a:pPr>
                <a:defRPr/>
              </a:pPr>
              <a:t>1/14/2013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a:ln/>
        </p:spPr>
        <p:txBody>
          <a:bodyPr/>
          <a:lstStyle>
            <a:lvl1pPr>
              <a:defRPr/>
            </a:lvl1pPr>
          </a:lstStyle>
          <a:p>
            <a:pPr>
              <a:defRPr/>
            </a:pPr>
            <a:fld id="{6A53DBFC-A498-45E2-8DB1-2FF00EB09A7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510FCF2-AFEC-42FB-9BEE-8FF97CF9B67A}" type="datetimeFigureOut">
              <a:rPr lang="en-US"/>
              <a:pPr>
                <a:defRPr/>
              </a:pPr>
              <a:t>1/14/2013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a:ln/>
        </p:spPr>
        <p:txBody>
          <a:bodyPr/>
          <a:lstStyle>
            <a:lvl1pPr>
              <a:defRPr/>
            </a:lvl1pPr>
          </a:lstStyle>
          <a:p>
            <a:pPr>
              <a:defRPr/>
            </a:pPr>
            <a:fld id="{EF254FC1-139F-4A82-9AA9-70EBE53596E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37CC78-0EB5-45FC-BD09-CEF3F2C01B25}" type="datetimeFigureOut">
              <a:rPr lang="en-US"/>
              <a:pPr>
                <a:defRPr/>
              </a:pPr>
              <a:t>1/14/2013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a:ln/>
        </p:spPr>
        <p:txBody>
          <a:bodyPr/>
          <a:lstStyle>
            <a:lvl1pPr>
              <a:defRPr/>
            </a:lvl1pPr>
          </a:lstStyle>
          <a:p>
            <a:pPr>
              <a:defRPr/>
            </a:pPr>
            <a:fld id="{CF584668-1670-4AD9-94CF-56EE084EE33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ight Triangle 17"/>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F9D01658-7E12-452B-B6F9-3997B408FD95}" type="datetimeFigureOut">
              <a:rPr lang="en-US"/>
              <a:pPr>
                <a:defRPr/>
              </a:pPr>
              <a:t>1/14/2013</a:t>
            </a:fld>
            <a:endParaRPr lang="en-US" dirty="0"/>
          </a:p>
        </p:txBody>
      </p:sp>
      <p:sp>
        <p:nvSpPr>
          <p:cNvPr id="8" name="Footer Placeholder 5"/>
          <p:cNvSpPr>
            <a:spLocks noGrp="1"/>
          </p:cNvSpPr>
          <p:nvPr>
            <p:ph type="ftr" sz="quarter" idx="11"/>
          </p:nvPr>
        </p:nvSpPr>
        <p:spPr/>
        <p:txBody>
          <a:bodyPr/>
          <a:lstStyle>
            <a:lvl1pPr>
              <a:defRPr>
                <a:solidFill>
                  <a:schemeClr val="tx2"/>
                </a:solidFill>
              </a:defRPr>
            </a:lvl1pPr>
          </a:lstStyle>
          <a:p>
            <a:pPr>
              <a:defRPr/>
            </a:pPr>
            <a:endParaRPr lang="en-US" dirty="0"/>
          </a:p>
        </p:txBody>
      </p:sp>
      <p:sp>
        <p:nvSpPr>
          <p:cNvPr id="9" name="Slide Number Placeholder 6"/>
          <p:cNvSpPr>
            <a:spLocks noGrp="1"/>
          </p:cNvSpPr>
          <p:nvPr>
            <p:ph type="sldNum" sz="quarter" idx="12"/>
          </p:nvPr>
        </p:nvSpPr>
        <p:spPr>
          <a:ln>
            <a:solidFill>
              <a:schemeClr val="tx2"/>
            </a:solidFill>
          </a:ln>
        </p:spPr>
        <p:txBody>
          <a:bodyPr/>
          <a:lstStyle>
            <a:lvl1pPr>
              <a:defRPr smtClean="0">
                <a:solidFill>
                  <a:schemeClr val="tx2"/>
                </a:solidFill>
              </a:defRPr>
            </a:lvl1pPr>
          </a:lstStyle>
          <a:p>
            <a:pPr>
              <a:defRPr/>
            </a:pPr>
            <a:fld id="{856F7B9A-6EE3-46D1-92E8-72C636E5AD1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n-US" noProof="0" dirty="0" smtClean="0"/>
              <a:t>Click icon to add picture</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5"/>
          </p:nvPr>
        </p:nvSpPr>
        <p:spPr/>
        <p:txBody>
          <a:bodyPr/>
          <a:lstStyle>
            <a:lvl1pPr>
              <a:defRPr/>
            </a:lvl1pPr>
          </a:lstStyle>
          <a:p>
            <a:pPr>
              <a:defRPr/>
            </a:pPr>
            <a:fld id="{A6FCBDC7-33F2-4458-AEC2-DE3AB2F23FB3}" type="datetimeFigureOut">
              <a:rPr lang="en-US"/>
              <a:pPr>
                <a:defRPr/>
              </a:pPr>
              <a:t>1/14/2013</a:t>
            </a:fld>
            <a:endParaRPr lang="en-US" dirty="0"/>
          </a:p>
        </p:txBody>
      </p:sp>
      <p:sp>
        <p:nvSpPr>
          <p:cNvPr id="8" name="Footer Placeholder 5"/>
          <p:cNvSpPr>
            <a:spLocks noGrp="1"/>
          </p:cNvSpPr>
          <p:nvPr>
            <p:ph type="ftr" sz="quarter" idx="16"/>
          </p:nvPr>
        </p:nvSpPr>
        <p:spPr/>
        <p:txBody>
          <a:bodyPr/>
          <a:lstStyle>
            <a:lvl1pPr>
              <a:defRPr/>
            </a:lvl1pPr>
          </a:lstStyle>
          <a:p>
            <a:pPr>
              <a:defRPr/>
            </a:pPr>
            <a:endParaRPr lang="en-US" dirty="0"/>
          </a:p>
        </p:txBody>
      </p:sp>
      <p:sp>
        <p:nvSpPr>
          <p:cNvPr id="9" name="Slide Number Placeholder 6"/>
          <p:cNvSpPr>
            <a:spLocks noGrp="1"/>
          </p:cNvSpPr>
          <p:nvPr>
            <p:ph type="sldNum" sz="quarter" idx="17"/>
          </p:nvPr>
        </p:nvSpPr>
        <p:spPr/>
        <p:txBody>
          <a:bodyPr/>
          <a:lstStyle>
            <a:lvl1pPr>
              <a:defRPr/>
            </a:lvl1pPr>
          </a:lstStyle>
          <a:p>
            <a:pPr>
              <a:defRPr/>
            </a:pPr>
            <a:fld id="{5C7BA1AC-0A9E-4071-92E8-4CCA35F1A02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838200" y="1066800"/>
            <a:ext cx="7521575" cy="357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rot="19140000">
            <a:off x="201613" y="5870575"/>
            <a:ext cx="2176462" cy="20161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cs typeface="+mn-cs"/>
              </a:defRPr>
            </a:lvl1pPr>
          </a:lstStyle>
          <a:p>
            <a:pPr>
              <a:defRPr/>
            </a:pPr>
            <a:fld id="{FFA7D868-7FB1-43E7-BC3C-0C451892EFD5}" type="datetimeFigureOut">
              <a:rPr lang="en-US"/>
              <a:pPr>
                <a:defRPr/>
              </a:pPr>
              <a:t>1/14/2013</a:t>
            </a:fld>
            <a:endParaRPr lang="en-US" dirty="0"/>
          </a:p>
        </p:txBody>
      </p:sp>
      <p:sp>
        <p:nvSpPr>
          <p:cNvPr id="5" name="Footer Placeholder 4"/>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fontAlgn="auto">
              <a:spcBef>
                <a:spcPts val="0"/>
              </a:spcBef>
              <a:spcAft>
                <a:spcPts val="0"/>
              </a:spcAft>
              <a:defRPr sz="1000" cap="all" spc="200" baseline="0">
                <a:solidFill>
                  <a:srgbClr val="FFFFFF"/>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8401050" y="6170613"/>
            <a:ext cx="503238" cy="503237"/>
          </a:xfrm>
          <a:prstGeom prst="ellipse">
            <a:avLst/>
          </a:prstGeom>
          <a:ln w="19050">
            <a:solidFill>
              <a:srgbClr val="FFFFFF"/>
            </a:solidFill>
          </a:ln>
        </p:spPr>
        <p:txBody>
          <a:bodyPr vert="horz" lIns="9144" tIns="9144" rIns="9144" bIns="9144" rtlCol="0" anchor="ctr">
            <a:normAutofit/>
          </a:bodyPr>
          <a:lstStyle>
            <a:lvl1pPr algn="ctr" fontAlgn="auto">
              <a:spcBef>
                <a:spcPts val="0"/>
              </a:spcBef>
              <a:spcAft>
                <a:spcPts val="0"/>
              </a:spcAft>
              <a:defRPr sz="1650" smtClean="0">
                <a:solidFill>
                  <a:srgbClr val="FFFFFF"/>
                </a:solidFill>
                <a:latin typeface="+mn-lt"/>
                <a:cs typeface="+mn-cs"/>
              </a:defRPr>
            </a:lvl1pPr>
          </a:lstStyle>
          <a:p>
            <a:pPr>
              <a:defRPr/>
            </a:pPr>
            <a:fld id="{0048E860-19AA-4860-8C22-181A92B10D7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74" r:id="rId8"/>
    <p:sldLayoutId id="2147483675" r:id="rId9"/>
    <p:sldLayoutId id="2147483666" r:id="rId10"/>
    <p:sldLayoutId id="2147483665" r:id="rId11"/>
  </p:sldLayoutIdLst>
  <p:txStyles>
    <p:titleStyle>
      <a:lvl1pPr algn="l" rtl="0" fontAlgn="base">
        <a:spcBef>
          <a:spcPct val="0"/>
        </a:spcBef>
        <a:spcAft>
          <a:spcPct val="0"/>
        </a:spcAft>
        <a:defRPr sz="2800" kern="1200" cap="all">
          <a:solidFill>
            <a:schemeClr val="tx1"/>
          </a:solidFill>
          <a:latin typeface="+mj-lt"/>
          <a:ea typeface="+mj-ea"/>
          <a:cs typeface="+mj-cs"/>
        </a:defRPr>
      </a:lvl1pPr>
      <a:lvl2pPr algn="l" rtl="0" fontAlgn="base">
        <a:spcBef>
          <a:spcPct val="0"/>
        </a:spcBef>
        <a:spcAft>
          <a:spcPct val="0"/>
        </a:spcAft>
        <a:defRPr sz="2800">
          <a:solidFill>
            <a:schemeClr val="tx1"/>
          </a:solidFill>
          <a:latin typeface="Franklin Gothic Medium" pitchFamily="34" charset="0"/>
        </a:defRPr>
      </a:lvl2pPr>
      <a:lvl3pPr algn="l" rtl="0" fontAlgn="base">
        <a:spcBef>
          <a:spcPct val="0"/>
        </a:spcBef>
        <a:spcAft>
          <a:spcPct val="0"/>
        </a:spcAft>
        <a:defRPr sz="2800">
          <a:solidFill>
            <a:schemeClr val="tx1"/>
          </a:solidFill>
          <a:latin typeface="Franklin Gothic Medium" pitchFamily="34" charset="0"/>
        </a:defRPr>
      </a:lvl3pPr>
      <a:lvl4pPr algn="l" rtl="0" fontAlgn="base">
        <a:spcBef>
          <a:spcPct val="0"/>
        </a:spcBef>
        <a:spcAft>
          <a:spcPct val="0"/>
        </a:spcAft>
        <a:defRPr sz="2800">
          <a:solidFill>
            <a:schemeClr val="tx1"/>
          </a:solidFill>
          <a:latin typeface="Franklin Gothic Medium" pitchFamily="34" charset="0"/>
        </a:defRPr>
      </a:lvl4pPr>
      <a:lvl5pPr algn="l" rtl="0" fontAlgn="base">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p:titleStyle>
    <p:bodyStyle>
      <a:lvl1pPr marL="342900" indent="-342900" algn="l" rtl="0" fontAlgn="base">
        <a:spcBef>
          <a:spcPts val="800"/>
        </a:spcBef>
        <a:spcAft>
          <a:spcPct val="0"/>
        </a:spcAft>
        <a:buFont typeface="Arial" charset="0"/>
        <a:defRPr sz="1600" b="1" kern="1200">
          <a:solidFill>
            <a:schemeClr val="tx1"/>
          </a:solidFill>
          <a:latin typeface="+mn-lt"/>
          <a:ea typeface="+mn-ea"/>
          <a:cs typeface="+mn-cs"/>
        </a:defRPr>
      </a:lvl1pPr>
      <a:lvl2pPr marL="173038" indent="-173038"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2pPr>
      <a:lvl3pPr marL="401638" indent="-163513"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3pPr>
      <a:lvl4pPr marL="630238" indent="-163513"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4pPr>
      <a:lvl5pPr marL="858838" indent="-173038"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817563" y="1730375"/>
            <a:ext cx="5648325" cy="1204913"/>
          </a:xfrm>
        </p:spPr>
        <p:txBody>
          <a:bodyPr/>
          <a:lstStyle/>
          <a:p>
            <a:pPr fontAlgn="auto">
              <a:spcAft>
                <a:spcPts val="0"/>
              </a:spcAft>
              <a:defRPr/>
            </a:pPr>
            <a:r>
              <a:rPr lang="en-US" dirty="0" smtClean="0"/>
              <a:t>2013-14 Transportation Limitation Study</a:t>
            </a:r>
            <a:endParaRPr lang="en-US" dirty="0"/>
          </a:p>
        </p:txBody>
      </p:sp>
      <p:sp>
        <p:nvSpPr>
          <p:cNvPr id="3" name="Subtitle 2"/>
          <p:cNvSpPr>
            <a:spLocks noGrp="1"/>
          </p:cNvSpPr>
          <p:nvPr>
            <p:ph type="subTitle" idx="1"/>
          </p:nvPr>
        </p:nvSpPr>
        <p:spPr>
          <a:xfrm rot="19140000">
            <a:off x="1212850" y="2470150"/>
            <a:ext cx="6510338" cy="330200"/>
          </a:xfrm>
        </p:spPr>
        <p:txBody>
          <a:bodyPr rtlCol="0">
            <a:normAutofit fontScale="77500" lnSpcReduction="20000"/>
          </a:bodyPr>
          <a:lstStyle/>
          <a:p>
            <a:pPr fontAlgn="auto">
              <a:spcAft>
                <a:spcPts val="0"/>
              </a:spcAft>
              <a:buFont typeface="Arial" pitchFamily="34" charset="0"/>
              <a:buNone/>
              <a:defRPr/>
            </a:pPr>
            <a:r>
              <a:rPr dirty="0"/>
              <a:t>School Bus Transportation Eligibility for Students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2"/>
          <p:cNvSpPr txBox="1">
            <a:spLocks noChangeArrowheads="1"/>
          </p:cNvSpPr>
          <p:nvPr/>
        </p:nvSpPr>
        <p:spPr bwMode="auto">
          <a:xfrm>
            <a:off x="457200" y="228600"/>
            <a:ext cx="8305800" cy="5400675"/>
          </a:xfrm>
          <a:prstGeom prst="rect">
            <a:avLst/>
          </a:prstGeom>
          <a:noFill/>
          <a:ln w="9525">
            <a:noFill/>
            <a:miter lim="800000"/>
            <a:headEnd/>
            <a:tailEnd/>
          </a:ln>
        </p:spPr>
        <p:txBody>
          <a:bodyPr>
            <a:spAutoFit/>
          </a:bodyPr>
          <a:lstStyle/>
          <a:p>
            <a:r>
              <a:rPr lang="en-US" sz="2400" b="1" dirty="0">
                <a:latin typeface="Franklin Gothic Book"/>
              </a:rPr>
              <a:t>Rilla Avenue and West Lenox Avenue</a:t>
            </a:r>
          </a:p>
          <a:p>
            <a:endParaRPr lang="en-US" dirty="0">
              <a:latin typeface="Franklin Gothic Book"/>
            </a:endParaRPr>
          </a:p>
          <a:p>
            <a:r>
              <a:rPr lang="en-US" dirty="0">
                <a:latin typeface="Franklin Gothic Book"/>
              </a:rPr>
              <a:t>4,160 feet of Shoulder &lt; Five feet wide = 4,160’ / 500’ = 9 points</a:t>
            </a:r>
          </a:p>
          <a:p>
            <a:r>
              <a:rPr lang="en-US" dirty="0">
                <a:latin typeface="Franklin Gothic Book"/>
              </a:rPr>
              <a:t>High Volume = more than 100 vehicles per 15 minutes = 5 points</a:t>
            </a:r>
          </a:p>
          <a:p>
            <a:r>
              <a:rPr lang="en-US" dirty="0">
                <a:latin typeface="Franklin Gothic Book"/>
              </a:rPr>
              <a:t>40 MPH Zone = 1 point</a:t>
            </a:r>
          </a:p>
          <a:p>
            <a:r>
              <a:rPr lang="en-US" dirty="0">
                <a:latin typeface="Franklin Gothic Book"/>
              </a:rPr>
              <a:t>Total Points = 15</a:t>
            </a:r>
          </a:p>
          <a:p>
            <a:endParaRPr lang="en-US" dirty="0">
              <a:latin typeface="Franklin Gothic Book"/>
            </a:endParaRPr>
          </a:p>
          <a:p>
            <a:r>
              <a:rPr lang="en-US" dirty="0">
                <a:latin typeface="Franklin Gothic Book"/>
              </a:rPr>
              <a:t>Grades K – 8    12 points</a:t>
            </a:r>
          </a:p>
          <a:p>
            <a:r>
              <a:rPr lang="en-US" dirty="0">
                <a:latin typeface="Franklin Gothic Book"/>
              </a:rPr>
              <a:t>Grades 9 – 12  15 points</a:t>
            </a:r>
          </a:p>
          <a:p>
            <a:endParaRPr lang="en-US" dirty="0">
              <a:latin typeface="Franklin Gothic Book"/>
            </a:endParaRPr>
          </a:p>
          <a:p>
            <a:r>
              <a:rPr lang="en-US" dirty="0">
                <a:latin typeface="Franklin Gothic Book"/>
              </a:rPr>
              <a:t>All grades would qualify.</a:t>
            </a:r>
          </a:p>
          <a:p>
            <a:endParaRPr lang="en-US" dirty="0">
              <a:latin typeface="Franklin Gothic Book"/>
            </a:endParaRPr>
          </a:p>
          <a:p>
            <a:r>
              <a:rPr lang="en-US" dirty="0">
                <a:latin typeface="Franklin Gothic Book"/>
              </a:rPr>
              <a:t>Upper Oakwood 			Would not qualify.</a:t>
            </a:r>
          </a:p>
          <a:p>
            <a:r>
              <a:rPr lang="en-US" dirty="0">
                <a:latin typeface="Franklin Gothic Book"/>
              </a:rPr>
              <a:t>Lake Road			Would not qualify.</a:t>
            </a:r>
          </a:p>
          <a:p>
            <a:r>
              <a:rPr lang="en-US" dirty="0">
                <a:latin typeface="Franklin Gothic Book"/>
              </a:rPr>
              <a:t>Grand Central Ave.		</a:t>
            </a:r>
            <a:r>
              <a:rPr lang="en-US" dirty="0" smtClean="0">
                <a:latin typeface="Franklin Gothic Book"/>
              </a:rPr>
              <a:t>	Would </a:t>
            </a:r>
            <a:r>
              <a:rPr lang="en-US" dirty="0">
                <a:latin typeface="Franklin Gothic Book"/>
              </a:rPr>
              <a:t>not qualify.</a:t>
            </a:r>
          </a:p>
          <a:p>
            <a:r>
              <a:rPr lang="en-US" dirty="0">
                <a:latin typeface="Franklin Gothic Book"/>
              </a:rPr>
              <a:t>Railroad Tracks McCanns Blvd.  	Would not qualify.</a:t>
            </a:r>
          </a:p>
          <a:p>
            <a:endParaRPr lang="en-US" dirty="0">
              <a:latin typeface="Franklin Gothic Book"/>
            </a:endParaRPr>
          </a:p>
          <a:p>
            <a:endParaRPr lang="en-US" dirty="0">
              <a:latin typeface="Franklin Gothic Book"/>
            </a:endParaRPr>
          </a:p>
          <a:p>
            <a:endParaRPr lang="en-US" dirty="0">
              <a:latin typeface="Franklin Gothic Book"/>
            </a:endParaRPr>
          </a:p>
        </p:txBody>
      </p:sp>
    </p:spTree>
    <p:extLst>
      <p:ext uri="{BB962C8B-B14F-4D97-AF65-F5344CB8AC3E}">
        <p14:creationId xmlns:p14="http://schemas.microsoft.com/office/powerpoint/2010/main" val="3754338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for Option 2 would require:</a:t>
            </a:r>
            <a:endParaRPr lang="en-US" dirty="0"/>
          </a:p>
        </p:txBody>
      </p:sp>
      <p:sp>
        <p:nvSpPr>
          <p:cNvPr id="3" name="Content Placeholder 2"/>
          <p:cNvSpPr>
            <a:spLocks noGrp="1"/>
          </p:cNvSpPr>
          <p:nvPr>
            <p:ph idx="1"/>
          </p:nvPr>
        </p:nvSpPr>
        <p:spPr>
          <a:xfrm>
            <a:off x="838200" y="1066800"/>
            <a:ext cx="7521575" cy="4191000"/>
          </a:xfrm>
        </p:spPr>
        <p:txBody>
          <a:bodyPr/>
          <a:lstStyle/>
          <a:p>
            <a:r>
              <a:rPr lang="en-US" sz="2000" b="0" dirty="0" smtClean="0"/>
              <a:t>31% of </a:t>
            </a:r>
            <a:r>
              <a:rPr lang="en-US" sz="2000" b="0" dirty="0"/>
              <a:t>all students would lose </a:t>
            </a:r>
            <a:r>
              <a:rPr lang="en-US" sz="2000" b="0" dirty="0" smtClean="0"/>
              <a:t>transportation (including K)</a:t>
            </a:r>
          </a:p>
          <a:p>
            <a:r>
              <a:rPr lang="en-US" sz="2000" b="0" dirty="0"/>
              <a:t>Traffic congestion would need to be expected and solutions </a:t>
            </a:r>
            <a:r>
              <a:rPr lang="en-US" sz="2000" b="0" dirty="0" smtClean="0"/>
              <a:t>explored</a:t>
            </a:r>
          </a:p>
          <a:p>
            <a:r>
              <a:rPr lang="en-US" sz="2000" b="0" dirty="0"/>
              <a:t>Approximately </a:t>
            </a:r>
            <a:r>
              <a:rPr lang="en-US" sz="2000" b="0" dirty="0" smtClean="0"/>
              <a:t>three </a:t>
            </a:r>
            <a:r>
              <a:rPr lang="en-US" sz="2000" b="0" dirty="0"/>
              <a:t>bus runs and drivers could be </a:t>
            </a:r>
            <a:r>
              <a:rPr lang="en-US" sz="2000" b="0" dirty="0" smtClean="0"/>
              <a:t>eliminated</a:t>
            </a:r>
          </a:p>
          <a:p>
            <a:r>
              <a:rPr lang="en-US" sz="2000" b="0" dirty="0"/>
              <a:t>The purchasing of new buses will be eliminated and disbursement of bus assets would be explored</a:t>
            </a:r>
          </a:p>
          <a:p>
            <a:r>
              <a:rPr lang="en-US" sz="2000" b="0" dirty="0" smtClean="0"/>
              <a:t>We </a:t>
            </a:r>
            <a:r>
              <a:rPr lang="en-US" sz="2000" b="0" dirty="0"/>
              <a:t>must identify areas of concern for transporting students and create any CSZ </a:t>
            </a:r>
            <a:r>
              <a:rPr lang="en-US" sz="2000" b="0" dirty="0" smtClean="0"/>
              <a:t>that qualify</a:t>
            </a:r>
            <a:r>
              <a:rPr lang="en-US" sz="2000" b="0" dirty="0"/>
              <a:t>. </a:t>
            </a:r>
            <a:endParaRPr lang="en-US" sz="2000" b="0" dirty="0" smtClean="0"/>
          </a:p>
          <a:p>
            <a:endParaRPr lang="en-US" sz="2000" dirty="0"/>
          </a:p>
          <a:p>
            <a:endParaRPr lang="en-US" sz="2000" dirty="0" smtClean="0"/>
          </a:p>
          <a:p>
            <a:r>
              <a:rPr lang="en-US" sz="2000" dirty="0"/>
              <a:t>Walking under-passes on 14th Street and 11Th Street </a:t>
            </a:r>
            <a:r>
              <a:rPr lang="en-US" sz="2000" dirty="0" smtClean="0"/>
              <a:t>must be </a:t>
            </a:r>
            <a:r>
              <a:rPr lang="en-US" sz="2000" dirty="0"/>
              <a:t>utilized.</a:t>
            </a:r>
          </a:p>
          <a:p>
            <a:endParaRPr lang="en-US" sz="2000" dirty="0"/>
          </a:p>
          <a:p>
            <a:endParaRPr lang="en-US" dirty="0"/>
          </a:p>
        </p:txBody>
      </p:sp>
    </p:spTree>
    <p:extLst>
      <p:ext uri="{BB962C8B-B14F-4D97-AF65-F5344CB8AC3E}">
        <p14:creationId xmlns:p14="http://schemas.microsoft.com/office/powerpoint/2010/main" val="2280569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impact	</a:t>
            </a:r>
            <a:endParaRPr lang="en-US" dirty="0"/>
          </a:p>
        </p:txBody>
      </p:sp>
      <p:sp>
        <p:nvSpPr>
          <p:cNvPr id="3" name="Content Placeholder 2"/>
          <p:cNvSpPr>
            <a:spLocks noGrp="1"/>
          </p:cNvSpPr>
          <p:nvPr>
            <p:ph idx="1"/>
          </p:nvPr>
        </p:nvSpPr>
        <p:spPr>
          <a:xfrm>
            <a:off x="838200" y="1066800"/>
            <a:ext cx="7521575" cy="3886200"/>
          </a:xfrm>
        </p:spPr>
        <p:txBody>
          <a:bodyPr/>
          <a:lstStyle/>
          <a:p>
            <a:pPr>
              <a:buClr>
                <a:schemeClr val="accent2"/>
              </a:buClr>
              <a:buFont typeface="Wingdings" pitchFamily="2" charset="2"/>
              <a:buChar char="§"/>
            </a:pPr>
            <a:r>
              <a:rPr lang="en-US" dirty="0" smtClean="0"/>
              <a:t>Decrease in expenditures</a:t>
            </a:r>
          </a:p>
          <a:p>
            <a:pPr lvl="3"/>
            <a:r>
              <a:rPr lang="en-US" dirty="0" smtClean="0"/>
              <a:t>Salaries (drivers; no aides impacted as they are only provided on special needs buses)</a:t>
            </a:r>
          </a:p>
          <a:p>
            <a:pPr lvl="3"/>
            <a:r>
              <a:rPr lang="en-US" dirty="0" smtClean="0"/>
              <a:t>Fringe benefits (health insurance, retirement, FICA, workers compensation)</a:t>
            </a:r>
          </a:p>
          <a:p>
            <a:pPr lvl="3"/>
            <a:r>
              <a:rPr lang="en-US" dirty="0" smtClean="0"/>
              <a:t>Contractual expenses (contracted repairs, insurance)</a:t>
            </a:r>
          </a:p>
          <a:p>
            <a:pPr lvl="3"/>
            <a:r>
              <a:rPr lang="en-US" dirty="0" smtClean="0"/>
              <a:t>Material &amp; supplies (fuel, repairs, etc)</a:t>
            </a:r>
          </a:p>
          <a:p>
            <a:pPr lvl="1"/>
            <a:r>
              <a:rPr lang="en-US" b="1" dirty="0" smtClean="0"/>
              <a:t>Decrease in Non-allowable pupil decimal</a:t>
            </a:r>
          </a:p>
          <a:p>
            <a:pPr lvl="3"/>
            <a:r>
              <a:rPr lang="en-US" dirty="0" smtClean="0"/>
              <a:t>The Non-allowable pupil decimal is based on the students that are transported that are not eligible for aid because they live less than the allowable state mileage limit and are not in Child Safety Zones (CSZ’s)</a:t>
            </a:r>
          </a:p>
          <a:p>
            <a:pPr lvl="3"/>
            <a:r>
              <a:rPr lang="en-US" dirty="0" smtClean="0"/>
              <a:t>Will result in receiving a greater percentage of aid</a:t>
            </a:r>
          </a:p>
          <a:p>
            <a:pPr lvl="1"/>
            <a:r>
              <a:rPr lang="en-US" b="1" dirty="0" smtClean="0"/>
              <a:t>Additional revenue from sale of buses, cameras and radios</a:t>
            </a:r>
          </a:p>
          <a:p>
            <a:pPr lvl="3"/>
            <a:r>
              <a:rPr lang="en-US" dirty="0" smtClean="0"/>
              <a:t>Must be sold over several years because aidable buses must be owned for 5 years before being sold</a:t>
            </a:r>
          </a:p>
          <a:p>
            <a:pPr lvl="1"/>
            <a:endParaRPr lang="en-US" dirty="0" smtClean="0"/>
          </a:p>
        </p:txBody>
      </p:sp>
    </p:spTree>
    <p:extLst>
      <p:ext uri="{BB962C8B-B14F-4D97-AF65-F5344CB8AC3E}">
        <p14:creationId xmlns:p14="http://schemas.microsoft.com/office/powerpoint/2010/main" val="2761447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impact continued…	</a:t>
            </a:r>
            <a:endParaRPr lang="en-US" dirty="0"/>
          </a:p>
        </p:txBody>
      </p:sp>
      <p:sp>
        <p:nvSpPr>
          <p:cNvPr id="3" name="Content Placeholder 2"/>
          <p:cNvSpPr>
            <a:spLocks noGrp="1"/>
          </p:cNvSpPr>
          <p:nvPr>
            <p:ph idx="1"/>
          </p:nvPr>
        </p:nvSpPr>
        <p:spPr/>
        <p:txBody>
          <a:bodyPr/>
          <a:lstStyle/>
          <a:p>
            <a:pPr>
              <a:buClr>
                <a:schemeClr val="accent2"/>
              </a:buClr>
              <a:buFont typeface="Wingdings" pitchFamily="2" charset="2"/>
              <a:buChar char="§"/>
            </a:pPr>
            <a:r>
              <a:rPr lang="en-US" dirty="0" smtClean="0"/>
              <a:t>As expenditures decrease, aid does not decrease proportionately because there is less “penalty” deducted for non-allowable pupils.</a:t>
            </a:r>
          </a:p>
          <a:p>
            <a:pPr>
              <a:buClr>
                <a:schemeClr val="accent2"/>
              </a:buClr>
              <a:buFont typeface="Wingdings" pitchFamily="2" charset="2"/>
              <a:buChar char="§"/>
            </a:pPr>
            <a:r>
              <a:rPr lang="en-US" dirty="0" smtClean="0"/>
              <a:t> Sale of buses will continue as per original schedule </a:t>
            </a:r>
          </a:p>
          <a:p>
            <a:pPr lvl="3"/>
            <a:r>
              <a:rPr lang="en-US" dirty="0" smtClean="0"/>
              <a:t>Revenue from sales of buses will be received and deducted from aid</a:t>
            </a:r>
          </a:p>
          <a:p>
            <a:pPr lvl="3"/>
            <a:r>
              <a:rPr lang="en-US" dirty="0" smtClean="0"/>
              <a:t>Debt service will decrease because buses will not be replaced</a:t>
            </a:r>
          </a:p>
          <a:p>
            <a:pPr lvl="3"/>
            <a:r>
              <a:rPr lang="en-US" dirty="0" smtClean="0"/>
              <a:t>Corresponding aid on debt service will decrease as buses aren’t replaced</a:t>
            </a:r>
          </a:p>
          <a:p>
            <a:pPr lvl="3"/>
            <a:endParaRPr lang="en-US" dirty="0"/>
          </a:p>
          <a:p>
            <a:pPr lvl="1"/>
            <a:r>
              <a:rPr lang="en-US" b="1" dirty="0" smtClean="0"/>
              <a:t>Other considerations???</a:t>
            </a:r>
          </a:p>
          <a:p>
            <a:pPr lvl="3"/>
            <a:r>
              <a:rPr lang="en-US" dirty="0" smtClean="0"/>
              <a:t>Will we need a full-time mechanic (reduce FTE, functionally consolidate with Horseheads or another district)?</a:t>
            </a:r>
          </a:p>
          <a:p>
            <a:pPr lvl="3"/>
            <a:r>
              <a:rPr lang="en-US" dirty="0" smtClean="0"/>
              <a:t>Bus garage lease-This may be a fixed cost not dependent on the number of buses</a:t>
            </a:r>
          </a:p>
          <a:p>
            <a:pPr marL="466725" lvl="3" indent="0">
              <a:buNone/>
            </a:pPr>
            <a:endParaRPr lang="en-US" dirty="0" smtClean="0"/>
          </a:p>
          <a:p>
            <a:pPr marL="0" indent="0">
              <a:buClr>
                <a:schemeClr val="accent2"/>
              </a:buClr>
            </a:pPr>
            <a:endParaRPr lang="en-US" dirty="0"/>
          </a:p>
        </p:txBody>
      </p:sp>
    </p:spTree>
    <p:extLst>
      <p:ext uri="{BB962C8B-B14F-4D97-AF65-F5344CB8AC3E}">
        <p14:creationId xmlns:p14="http://schemas.microsoft.com/office/powerpoint/2010/main" val="924837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521575" cy="549275"/>
          </a:xfrm>
        </p:spPr>
        <p:txBody>
          <a:bodyPr/>
          <a:lstStyle/>
          <a:p>
            <a:r>
              <a:rPr lang="en-US" dirty="0" smtClean="0"/>
              <a:t>Expenditures – current </a:t>
            </a:r>
            <a:r>
              <a:rPr lang="en-US" dirty="0" err="1" smtClean="0"/>
              <a:t>vs</a:t>
            </a:r>
            <a:r>
              <a:rPr lang="en-US" dirty="0" smtClean="0"/>
              <a:t> option 1	</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467710343"/>
              </p:ext>
            </p:extLst>
          </p:nvPr>
        </p:nvGraphicFramePr>
        <p:xfrm>
          <a:off x="228596" y="914399"/>
          <a:ext cx="8610603" cy="5105400"/>
        </p:xfrm>
        <a:graphic>
          <a:graphicData uri="http://schemas.openxmlformats.org/drawingml/2006/table">
            <a:tbl>
              <a:tblPr>
                <a:tableStyleId>{5C22544A-7EE6-4342-B048-85BDC9FD1C3A}</a:tableStyleId>
              </a:tblPr>
              <a:tblGrid>
                <a:gridCol w="3320427"/>
                <a:gridCol w="1322544"/>
                <a:gridCol w="1322544"/>
                <a:gridCol w="1322544"/>
                <a:gridCol w="1322544"/>
              </a:tblGrid>
              <a:tr h="212725">
                <a:tc>
                  <a:txBody>
                    <a:bodyPr/>
                    <a:lstStyle/>
                    <a:p>
                      <a:pPr algn="l" fontAlgn="b"/>
                      <a:endParaRPr lang="en-US" sz="1200" b="0" i="0" u="none" strike="noStrike" dirty="0">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ctr" fontAlgn="b"/>
                      <a:r>
                        <a:rPr lang="en-US" sz="1200" u="none" strike="noStrike" dirty="0">
                          <a:effectLst/>
                        </a:rPr>
                        <a:t>2/3 Mile Limits</a:t>
                      </a:r>
                      <a:endParaRPr lang="en-US" sz="1200" b="1" i="0" u="none" strike="noStrike" dirty="0">
                        <a:solidFill>
                          <a:srgbClr val="000000"/>
                        </a:solidFill>
                        <a:effectLst/>
                        <a:latin typeface="Calibri"/>
                      </a:endParaRPr>
                    </a:p>
                  </a:txBody>
                  <a:tcPr marL="0" marR="0" marT="0" marB="0" anchor="b">
                    <a:solidFill>
                      <a:schemeClr val="accent2">
                        <a:lumMod val="60000"/>
                        <a:lumOff val="40000"/>
                      </a:schemeClr>
                    </a:solidFill>
                  </a:tcPr>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r>
              <a:tr h="212725">
                <a:tc>
                  <a:txBody>
                    <a:bodyPr/>
                    <a:lstStyle/>
                    <a:p>
                      <a:pPr algn="l" fontAlgn="b"/>
                      <a:endParaRPr lang="en-US" sz="1200" b="1" i="0" u="none" strike="noStrike" dirty="0">
                        <a:solidFill>
                          <a:srgbClr val="000000"/>
                        </a:solidFill>
                        <a:effectLst/>
                        <a:latin typeface="Calibri"/>
                      </a:endParaRPr>
                    </a:p>
                  </a:txBody>
                  <a:tcPr marL="0" marR="0" marT="0" marB="0" anchor="b"/>
                </a:tc>
                <a:tc>
                  <a:txBody>
                    <a:bodyPr/>
                    <a:lstStyle/>
                    <a:p>
                      <a:pPr algn="ctr" fontAlgn="b"/>
                      <a:r>
                        <a:rPr lang="en-US" sz="1200" u="none" strike="noStrike">
                          <a:effectLst/>
                        </a:rPr>
                        <a:t>Projected</a:t>
                      </a:r>
                      <a:endParaRPr lang="en-US" sz="1200" b="1" i="0" u="none" strike="noStrike">
                        <a:solidFill>
                          <a:srgbClr val="000000"/>
                        </a:solidFill>
                        <a:effectLst/>
                        <a:latin typeface="Calibri"/>
                      </a:endParaRPr>
                    </a:p>
                  </a:txBody>
                  <a:tcPr marL="0" marR="0" marT="0" marB="0" anchor="b"/>
                </a:tc>
                <a:tc>
                  <a:txBody>
                    <a:bodyPr/>
                    <a:lstStyle/>
                    <a:p>
                      <a:pPr algn="ctr" fontAlgn="b"/>
                      <a:r>
                        <a:rPr lang="en-US" sz="1200" u="none" strike="noStrike">
                          <a:effectLst/>
                        </a:rPr>
                        <a:t>Projected</a:t>
                      </a:r>
                      <a:endParaRPr lang="en-US" sz="1200" b="1"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r>
              <a:tr h="212725">
                <a:tc>
                  <a:txBody>
                    <a:bodyPr/>
                    <a:lstStyle/>
                    <a:p>
                      <a:pPr algn="l" fontAlgn="b"/>
                      <a:endParaRPr lang="en-US" sz="1200" b="1" i="0" u="sng" strike="noStrike" dirty="0">
                        <a:solidFill>
                          <a:srgbClr val="000000"/>
                        </a:solidFill>
                        <a:effectLst/>
                        <a:latin typeface="Calibri"/>
                      </a:endParaRPr>
                    </a:p>
                  </a:txBody>
                  <a:tcPr marL="0" marR="0" marT="0" marB="0" anchor="b"/>
                </a:tc>
                <a:tc>
                  <a:txBody>
                    <a:bodyPr/>
                    <a:lstStyle/>
                    <a:p>
                      <a:pPr algn="ctr" fontAlgn="b"/>
                      <a:r>
                        <a:rPr lang="en-US" sz="1200" u="none" strike="noStrike">
                          <a:effectLst/>
                        </a:rPr>
                        <a:t>2013-14</a:t>
                      </a:r>
                      <a:endParaRPr lang="en-US" sz="1200" b="1" i="0" u="none" strike="noStrike">
                        <a:solidFill>
                          <a:srgbClr val="000000"/>
                        </a:solidFill>
                        <a:effectLst/>
                        <a:latin typeface="Calibri"/>
                      </a:endParaRPr>
                    </a:p>
                  </a:txBody>
                  <a:tcPr marL="0" marR="0" marT="0" marB="0" anchor="b"/>
                </a:tc>
                <a:tc>
                  <a:txBody>
                    <a:bodyPr/>
                    <a:lstStyle/>
                    <a:p>
                      <a:pPr algn="ctr" fontAlgn="b"/>
                      <a:r>
                        <a:rPr lang="en-US" sz="1200" u="sng" strike="noStrike">
                          <a:effectLst/>
                        </a:rPr>
                        <a:t>2013-14</a:t>
                      </a:r>
                      <a:endParaRPr lang="en-US" sz="1200" b="1" i="0" u="sng" strike="noStrike">
                        <a:solidFill>
                          <a:srgbClr val="000000"/>
                        </a:solidFill>
                        <a:effectLst/>
                        <a:latin typeface="Calibri"/>
                      </a:endParaRPr>
                    </a:p>
                  </a:txBody>
                  <a:tcPr marL="0" marR="0" marT="0" marB="0" anchor="b"/>
                </a:tc>
                <a:tc>
                  <a:txBody>
                    <a:bodyPr/>
                    <a:lstStyle/>
                    <a:p>
                      <a:pPr algn="ctr" fontAlgn="b"/>
                      <a:r>
                        <a:rPr lang="en-US" sz="1200" u="none" strike="noStrike">
                          <a:effectLst/>
                        </a:rPr>
                        <a:t>$ Increase</a:t>
                      </a:r>
                      <a:endParaRPr lang="en-US" sz="1200" b="1" i="0" u="none" strike="noStrike">
                        <a:solidFill>
                          <a:srgbClr val="000000"/>
                        </a:solidFill>
                        <a:effectLst/>
                        <a:latin typeface="Calibri"/>
                      </a:endParaRPr>
                    </a:p>
                  </a:txBody>
                  <a:tcPr marL="0" marR="0" marT="0" marB="0" anchor="b"/>
                </a:tc>
                <a:tc>
                  <a:txBody>
                    <a:bodyPr/>
                    <a:lstStyle/>
                    <a:p>
                      <a:pPr algn="ctr" fontAlgn="b"/>
                      <a:r>
                        <a:rPr lang="en-US" sz="1200" u="none" strike="noStrike">
                          <a:effectLst/>
                        </a:rPr>
                        <a:t>% Increase</a:t>
                      </a:r>
                      <a:endParaRPr lang="en-US" sz="1200" b="1" i="0" u="none" strike="noStrike">
                        <a:solidFill>
                          <a:srgbClr val="000000"/>
                        </a:solidFill>
                        <a:effectLst/>
                        <a:latin typeface="Calibri"/>
                      </a:endParaRPr>
                    </a:p>
                  </a:txBody>
                  <a:tcPr marL="0" marR="0" marT="0" marB="0" anchor="b"/>
                </a:tc>
              </a:tr>
              <a:tr h="212725">
                <a:tc>
                  <a:txBody>
                    <a:bodyPr/>
                    <a:lstStyle/>
                    <a:p>
                      <a:pPr algn="l" fontAlgn="b"/>
                      <a:r>
                        <a:rPr lang="en-US" sz="1200" u="none" strike="noStrike" dirty="0">
                          <a:effectLst/>
                        </a:rPr>
                        <a:t>Professional Salaries</a:t>
                      </a:r>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a:effectLst/>
                        </a:rPr>
                        <a:t>                    3,667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3,667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   </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a:effectLst/>
                        </a:rPr>
                        <a:t>0.00%</a:t>
                      </a:r>
                      <a:endParaRPr lang="en-US" sz="1200" b="0" i="0" u="none" strike="noStrike">
                        <a:solidFill>
                          <a:srgbClr val="000000"/>
                        </a:solidFill>
                        <a:effectLst/>
                        <a:latin typeface="Calibri"/>
                      </a:endParaRPr>
                    </a:p>
                  </a:txBody>
                  <a:tcPr marL="0" marR="0" marT="0" marB="0" anchor="b"/>
                </a:tc>
              </a:tr>
              <a:tr h="212725">
                <a:tc>
                  <a:txBody>
                    <a:bodyPr/>
                    <a:lstStyle/>
                    <a:p>
                      <a:pPr algn="l" fontAlgn="b"/>
                      <a:r>
                        <a:rPr lang="en-US" sz="1200" u="none" strike="noStrike" dirty="0">
                          <a:effectLst/>
                        </a:rPr>
                        <a:t>Support Staff Salaries</a:t>
                      </a:r>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a:effectLst/>
                        </a:rPr>
                        <a:t>                247,288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159,307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(87,981)</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a:effectLst/>
                        </a:rPr>
                        <a:t>-35.58%</a:t>
                      </a:r>
                      <a:endParaRPr lang="en-US" sz="1200" b="0" i="0" u="none" strike="noStrike">
                        <a:solidFill>
                          <a:srgbClr val="000000"/>
                        </a:solidFill>
                        <a:effectLst/>
                        <a:latin typeface="Calibri"/>
                      </a:endParaRPr>
                    </a:p>
                  </a:txBody>
                  <a:tcPr marL="0" marR="0" marT="0" marB="0" anchor="b"/>
                </a:tc>
              </a:tr>
              <a:tr h="212725">
                <a:tc>
                  <a:txBody>
                    <a:bodyPr/>
                    <a:lstStyle/>
                    <a:p>
                      <a:pPr algn="l" fontAlgn="b"/>
                      <a:r>
                        <a:rPr lang="en-US" sz="1200" u="none" strike="noStrike" dirty="0">
                          <a:effectLst/>
                        </a:rPr>
                        <a:t>Equipment</a:t>
                      </a:r>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a:effectLst/>
                        </a:rPr>
                        <a:t>                         -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   </a:t>
                      </a:r>
                      <a:endParaRPr lang="en-US" sz="1200" b="0" i="0" u="none" strike="noStrike">
                        <a:solidFill>
                          <a:srgbClr val="000000"/>
                        </a:solidFill>
                        <a:effectLst/>
                        <a:latin typeface="Calibri"/>
                      </a:endParaRPr>
                    </a:p>
                  </a:txBody>
                  <a:tcPr marL="0" marR="0" marT="0" marB="0" anchor="b"/>
                </a:tc>
                <a:tc>
                  <a:txBody>
                    <a:bodyPr/>
                    <a:lstStyle/>
                    <a:p>
                      <a:pPr algn="ctr" fontAlgn="b"/>
                      <a:r>
                        <a:rPr lang="en-US" sz="1200" u="none" strike="noStrike">
                          <a:effectLst/>
                        </a:rPr>
                        <a:t>#DIV/0!</a:t>
                      </a:r>
                      <a:endParaRPr lang="en-US" sz="1200" b="0" i="0" u="none" strike="noStrike">
                        <a:solidFill>
                          <a:srgbClr val="000000"/>
                        </a:solidFill>
                        <a:effectLst/>
                        <a:latin typeface="Calibri"/>
                      </a:endParaRPr>
                    </a:p>
                  </a:txBody>
                  <a:tcPr marL="0" marR="0" marT="0" marB="0" anchor="b"/>
                </a:tc>
              </a:tr>
              <a:tr h="212725">
                <a:tc>
                  <a:txBody>
                    <a:bodyPr/>
                    <a:lstStyle/>
                    <a:p>
                      <a:pPr algn="l" fontAlgn="b"/>
                      <a:r>
                        <a:rPr lang="en-US" sz="1200" u="none" strike="noStrike" dirty="0">
                          <a:effectLst/>
                        </a:rPr>
                        <a:t>Contractual</a:t>
                      </a:r>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a:effectLst/>
                        </a:rPr>
                        <a:t>                  17,641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7,056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(10,585)</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a:effectLst/>
                        </a:rPr>
                        <a:t>-60.00%</a:t>
                      </a:r>
                      <a:endParaRPr lang="en-US" sz="1200" b="0" i="0" u="none" strike="noStrike">
                        <a:solidFill>
                          <a:srgbClr val="000000"/>
                        </a:solidFill>
                        <a:effectLst/>
                        <a:latin typeface="Calibri"/>
                      </a:endParaRPr>
                    </a:p>
                  </a:txBody>
                  <a:tcPr marL="0" marR="0" marT="0" marB="0" anchor="b"/>
                </a:tc>
              </a:tr>
              <a:tr h="212725">
                <a:tc>
                  <a:txBody>
                    <a:bodyPr/>
                    <a:lstStyle/>
                    <a:p>
                      <a:pPr algn="l" fontAlgn="b"/>
                      <a:r>
                        <a:rPr lang="en-US" sz="1200" u="none" strike="noStrike">
                          <a:effectLst/>
                        </a:rPr>
                        <a:t>Materials &amp; Supplies</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77,035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44,020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(33,015)</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a:effectLst/>
                        </a:rPr>
                        <a:t>-42.86%</a:t>
                      </a:r>
                      <a:endParaRPr lang="en-US" sz="1200" b="0" i="0" u="none" strike="noStrike">
                        <a:solidFill>
                          <a:srgbClr val="000000"/>
                        </a:solidFill>
                        <a:effectLst/>
                        <a:latin typeface="Calibri"/>
                      </a:endParaRPr>
                    </a:p>
                  </a:txBody>
                  <a:tcPr marL="0" marR="0" marT="0" marB="0" anchor="b"/>
                </a:tc>
              </a:tr>
              <a:tr h="212725">
                <a:tc>
                  <a:txBody>
                    <a:bodyPr/>
                    <a:lstStyle/>
                    <a:p>
                      <a:pPr algn="l" fontAlgn="b"/>
                      <a:r>
                        <a:rPr lang="en-US" sz="1200" u="none" strike="noStrike">
                          <a:effectLst/>
                        </a:rPr>
                        <a:t>BOCES</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a:effectLst/>
                        </a:rPr>
                        <a:t>                    1,808 </a:t>
                      </a:r>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a:effectLst/>
                        </a:rPr>
                        <a:t>                       723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(1,085)</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a:effectLst/>
                        </a:rPr>
                        <a:t>-60.01%</a:t>
                      </a:r>
                      <a:endParaRPr lang="en-US" sz="1200" b="0" i="0" u="none" strike="noStrike">
                        <a:solidFill>
                          <a:srgbClr val="000000"/>
                        </a:solidFill>
                        <a:effectLst/>
                        <a:latin typeface="Calibri"/>
                      </a:endParaRPr>
                    </a:p>
                  </a:txBody>
                  <a:tcPr marL="0" marR="0" marT="0" marB="0" anchor="b"/>
                </a:tc>
              </a:tr>
              <a:tr h="212725">
                <a:tc>
                  <a:txBody>
                    <a:bodyPr/>
                    <a:lstStyle/>
                    <a:p>
                      <a:pPr algn="l" fontAlgn="b"/>
                      <a:r>
                        <a:rPr lang="en-US" sz="1200" u="none" strike="noStrike">
                          <a:effectLst/>
                        </a:rPr>
                        <a:t>Total Transportation Expenditures</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347,439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a:effectLst/>
                        </a:rPr>
                        <a:t>                214,773 </a:t>
                      </a:r>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a:effectLst/>
                        </a:rPr>
                        <a:t>              (132,666)</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a:effectLst/>
                        </a:rPr>
                        <a:t>-38.18%</a:t>
                      </a:r>
                      <a:endParaRPr lang="en-US" sz="1200" b="0" i="0" u="none" strike="noStrike">
                        <a:solidFill>
                          <a:srgbClr val="000000"/>
                        </a:solidFill>
                        <a:effectLst/>
                        <a:latin typeface="Calibri"/>
                      </a:endParaRPr>
                    </a:p>
                  </a:txBody>
                  <a:tcPr marL="0" marR="0" marT="0" marB="0" anchor="b"/>
                </a:tc>
              </a:tr>
              <a:tr h="212725">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dirty="0">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r>
              <a:tr h="212725">
                <a:tc>
                  <a:txBody>
                    <a:bodyPr/>
                    <a:lstStyle/>
                    <a:p>
                      <a:pPr algn="l" fontAlgn="b"/>
                      <a:r>
                        <a:rPr lang="en-US" sz="1200" u="none" strike="noStrike">
                          <a:effectLst/>
                        </a:rPr>
                        <a:t>Bus Garage Expenditures</a:t>
                      </a:r>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dirty="0">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r>
              <a:tr h="212725">
                <a:tc>
                  <a:txBody>
                    <a:bodyPr/>
                    <a:lstStyle/>
                    <a:p>
                      <a:pPr algn="l" fontAlgn="b"/>
                      <a:r>
                        <a:rPr lang="en-US" sz="1200" u="none" strike="noStrike">
                          <a:effectLst/>
                        </a:rPr>
                        <a:t>Staff Salaries</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45,476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a:effectLst/>
                        </a:rPr>
                        <a:t>                  45,476 </a:t>
                      </a:r>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a:effectLst/>
                        </a:rPr>
                        <a:t>                         -   </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a:effectLst/>
                        </a:rPr>
                        <a:t>0.00%</a:t>
                      </a:r>
                      <a:endParaRPr lang="en-US" sz="1200" b="0" i="0" u="none" strike="noStrike">
                        <a:solidFill>
                          <a:srgbClr val="000000"/>
                        </a:solidFill>
                        <a:effectLst/>
                        <a:latin typeface="Calibri"/>
                      </a:endParaRPr>
                    </a:p>
                  </a:txBody>
                  <a:tcPr marL="0" marR="0" marT="0" marB="0" anchor="b"/>
                </a:tc>
              </a:tr>
              <a:tr h="212725">
                <a:tc>
                  <a:txBody>
                    <a:bodyPr/>
                    <a:lstStyle/>
                    <a:p>
                      <a:pPr algn="l" fontAlgn="b"/>
                      <a:r>
                        <a:rPr lang="en-US" sz="1200" u="none" strike="noStrike">
                          <a:effectLst/>
                        </a:rPr>
                        <a:t>Contractual</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2,341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a:effectLst/>
                        </a:rPr>
                        <a:t>                    2,341 </a:t>
                      </a:r>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a:effectLst/>
                        </a:rPr>
                        <a:t>                         -   </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a:effectLst/>
                        </a:rPr>
                        <a:t>0.00%</a:t>
                      </a:r>
                      <a:endParaRPr lang="en-US" sz="1200" b="0" i="0" u="none" strike="noStrike">
                        <a:solidFill>
                          <a:srgbClr val="000000"/>
                        </a:solidFill>
                        <a:effectLst/>
                        <a:latin typeface="Calibri"/>
                      </a:endParaRPr>
                    </a:p>
                  </a:txBody>
                  <a:tcPr marL="0" marR="0" marT="0" marB="0" anchor="b"/>
                </a:tc>
              </a:tr>
              <a:tr h="212725">
                <a:tc>
                  <a:txBody>
                    <a:bodyPr/>
                    <a:lstStyle/>
                    <a:p>
                      <a:pPr algn="l" fontAlgn="b"/>
                      <a:r>
                        <a:rPr lang="en-US" sz="1200" u="none" strike="noStrike">
                          <a:effectLst/>
                        </a:rPr>
                        <a:t>Materials &amp; Supplies</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2,850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a:effectLst/>
                        </a:rPr>
                        <a:t>                    2,850 </a:t>
                      </a:r>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a:effectLst/>
                        </a:rPr>
                        <a:t>                         -   </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a:effectLst/>
                        </a:rPr>
                        <a:t>0.00%</a:t>
                      </a:r>
                      <a:endParaRPr lang="en-US" sz="1200" b="0" i="0" u="none" strike="noStrike">
                        <a:solidFill>
                          <a:srgbClr val="000000"/>
                        </a:solidFill>
                        <a:effectLst/>
                        <a:latin typeface="Calibri"/>
                      </a:endParaRPr>
                    </a:p>
                  </a:txBody>
                  <a:tcPr marL="0" marR="0" marT="0" marB="0" anchor="b"/>
                </a:tc>
              </a:tr>
              <a:tr h="212725">
                <a:tc>
                  <a:txBody>
                    <a:bodyPr/>
                    <a:lstStyle/>
                    <a:p>
                      <a:pPr algn="l" fontAlgn="b"/>
                      <a:r>
                        <a:rPr lang="en-US" sz="1200" u="none" strike="noStrike">
                          <a:effectLst/>
                        </a:rPr>
                        <a:t>Total Garage Expenditures</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50,667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a:effectLst/>
                        </a:rPr>
                        <a:t>                  50,667 </a:t>
                      </a:r>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dirty="0">
                          <a:effectLst/>
                        </a:rPr>
                        <a:t>                         -   </a:t>
                      </a:r>
                      <a:endParaRPr lang="en-US" sz="1200" b="0" i="0" u="none" strike="noStrike" dirty="0">
                        <a:solidFill>
                          <a:srgbClr val="000000"/>
                        </a:solidFill>
                        <a:effectLst/>
                        <a:latin typeface="Calibri"/>
                      </a:endParaRPr>
                    </a:p>
                  </a:txBody>
                  <a:tcPr marL="0" marR="0" marT="0" marB="0" anchor="b"/>
                </a:tc>
                <a:tc>
                  <a:txBody>
                    <a:bodyPr/>
                    <a:lstStyle/>
                    <a:p>
                      <a:pPr algn="r" fontAlgn="b"/>
                      <a:r>
                        <a:rPr lang="en-US" sz="1200" u="none" strike="noStrike">
                          <a:effectLst/>
                        </a:rPr>
                        <a:t>0.00%</a:t>
                      </a:r>
                      <a:endParaRPr lang="en-US" sz="1200" b="0" i="0" u="none" strike="noStrike">
                        <a:solidFill>
                          <a:srgbClr val="000000"/>
                        </a:solidFill>
                        <a:effectLst/>
                        <a:latin typeface="Calibri"/>
                      </a:endParaRPr>
                    </a:p>
                  </a:txBody>
                  <a:tcPr marL="0" marR="0" marT="0" marB="0" anchor="b"/>
                </a:tc>
              </a:tr>
              <a:tr h="212725">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a:effectLst/>
                        </a:rPr>
                        <a:t>                         -   </a:t>
                      </a:r>
                      <a:endParaRPr lang="en-US" sz="1200" b="0" i="0" u="none" strike="noStrike" dirty="0">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r>
              <a:tr h="212725">
                <a:tc>
                  <a:txBody>
                    <a:bodyPr/>
                    <a:lstStyle/>
                    <a:p>
                      <a:pPr algn="l" fontAlgn="b"/>
                      <a:r>
                        <a:rPr lang="en-US" sz="1200" u="none" strike="noStrike">
                          <a:effectLst/>
                        </a:rPr>
                        <a:t>Contracted Transportation</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44,100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44,100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a:effectLst/>
                        </a:rPr>
                        <a:t>                         -   </a:t>
                      </a:r>
                      <a:endParaRPr lang="en-US" sz="1200" b="0" i="0" u="none" strike="noStrike" dirty="0">
                        <a:solidFill>
                          <a:srgbClr val="000000"/>
                        </a:solidFill>
                        <a:effectLst/>
                        <a:latin typeface="Calibri"/>
                      </a:endParaRPr>
                    </a:p>
                  </a:txBody>
                  <a:tcPr marL="0" marR="0" marT="0" marB="0" anchor="b"/>
                </a:tc>
                <a:tc>
                  <a:txBody>
                    <a:bodyPr/>
                    <a:lstStyle/>
                    <a:p>
                      <a:pPr algn="r" fontAlgn="b"/>
                      <a:r>
                        <a:rPr lang="en-US" sz="1200" u="none" strike="noStrike">
                          <a:effectLst/>
                        </a:rPr>
                        <a:t>0.00%</a:t>
                      </a:r>
                      <a:endParaRPr lang="en-US" sz="1200" b="0" i="0" u="none" strike="noStrike">
                        <a:solidFill>
                          <a:srgbClr val="000000"/>
                        </a:solidFill>
                        <a:effectLst/>
                        <a:latin typeface="Calibri"/>
                      </a:endParaRPr>
                    </a:p>
                  </a:txBody>
                  <a:tcPr marL="0" marR="0" marT="0" marB="0" anchor="b"/>
                </a:tc>
              </a:tr>
              <a:tr h="212725">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a:effectLst/>
                        </a:rPr>
                        <a:t>                         -   </a:t>
                      </a:r>
                      <a:endParaRPr lang="en-US" sz="1200" b="0" i="0" u="none" strike="noStrike" dirty="0">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r>
              <a:tr h="212725">
                <a:tc>
                  <a:txBody>
                    <a:bodyPr/>
                    <a:lstStyle/>
                    <a:p>
                      <a:pPr algn="l" fontAlgn="b"/>
                      <a:r>
                        <a:rPr lang="en-US" sz="1200" u="none" strike="noStrike">
                          <a:effectLst/>
                        </a:rPr>
                        <a:t>Fringe Benefits</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341,976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258,891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(83,085)</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dirty="0">
                          <a:effectLst/>
                        </a:rPr>
                        <a:t>-24.30%</a:t>
                      </a:r>
                      <a:endParaRPr lang="en-US" sz="1200" b="0" i="0" u="none" strike="noStrike" dirty="0">
                        <a:solidFill>
                          <a:srgbClr val="000000"/>
                        </a:solidFill>
                        <a:effectLst/>
                        <a:latin typeface="Calibri"/>
                      </a:endParaRPr>
                    </a:p>
                  </a:txBody>
                  <a:tcPr marL="0" marR="0" marT="0" marB="0" anchor="b"/>
                </a:tc>
              </a:tr>
              <a:tr h="212725">
                <a:tc>
                  <a:txBody>
                    <a:bodyPr/>
                    <a:lstStyle/>
                    <a:p>
                      <a:pPr algn="l" fontAlgn="b"/>
                      <a:r>
                        <a:rPr lang="en-US" sz="1200" u="none" strike="noStrike">
                          <a:effectLst/>
                        </a:rPr>
                        <a:t>Debt Service on Buses</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265,406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265,406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   </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dirty="0">
                          <a:effectLst/>
                        </a:rPr>
                        <a:t>0.00%</a:t>
                      </a:r>
                      <a:endParaRPr lang="en-US" sz="1200" b="0" i="0" u="none" strike="noStrike" dirty="0">
                        <a:solidFill>
                          <a:srgbClr val="000000"/>
                        </a:solidFill>
                        <a:effectLst/>
                        <a:latin typeface="Calibri"/>
                      </a:endParaRPr>
                    </a:p>
                  </a:txBody>
                  <a:tcPr marL="0" marR="0" marT="0" marB="0" anchor="b"/>
                </a:tc>
              </a:tr>
              <a:tr h="212725">
                <a:tc>
                  <a:txBody>
                    <a:bodyPr/>
                    <a:lstStyle/>
                    <a:p>
                      <a:pPr algn="l" fontAlgn="b"/>
                      <a:r>
                        <a:rPr lang="en-US" sz="1200" u="none" strike="noStrike">
                          <a:effectLst/>
                        </a:rPr>
                        <a:t>Bus Garage Lease</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20,620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20,620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   </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dirty="0">
                          <a:effectLst/>
                        </a:rPr>
                        <a:t>0.00%</a:t>
                      </a:r>
                      <a:endParaRPr lang="en-US" sz="1200" b="0" i="0" u="none" strike="noStrike" dirty="0">
                        <a:solidFill>
                          <a:srgbClr val="000000"/>
                        </a:solidFill>
                        <a:effectLst/>
                        <a:latin typeface="Calibri"/>
                      </a:endParaRPr>
                    </a:p>
                  </a:txBody>
                  <a:tcPr marL="0" marR="0" marT="0" marB="0" anchor="b"/>
                </a:tc>
              </a:tr>
              <a:tr h="212725">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   </a:t>
                      </a:r>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dirty="0">
                        <a:solidFill>
                          <a:srgbClr val="000000"/>
                        </a:solidFill>
                        <a:effectLst/>
                        <a:latin typeface="Calibri"/>
                      </a:endParaRPr>
                    </a:p>
                  </a:txBody>
                  <a:tcPr marL="0" marR="0" marT="0" marB="0" anchor="b"/>
                </a:tc>
              </a:tr>
              <a:tr h="212725">
                <a:tc>
                  <a:txBody>
                    <a:bodyPr/>
                    <a:lstStyle/>
                    <a:p>
                      <a:pPr algn="l" fontAlgn="b"/>
                      <a:r>
                        <a:rPr lang="en-US" sz="1200" u="none" strike="noStrike">
                          <a:effectLst/>
                        </a:rPr>
                        <a:t>Total Transportation Expenditures</a:t>
                      </a:r>
                      <a:endParaRPr lang="en-US" sz="1200" b="1"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1,070,208 </a:t>
                      </a:r>
                      <a:endParaRPr lang="en-US" sz="1200" b="1"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854,457 </a:t>
                      </a:r>
                      <a:endParaRPr lang="en-US" sz="1200" b="1"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(215,751)</a:t>
                      </a:r>
                      <a:endParaRPr lang="en-US" sz="1200" b="1" i="0" u="none" strike="noStrike">
                        <a:solidFill>
                          <a:srgbClr val="000000"/>
                        </a:solidFill>
                        <a:effectLst/>
                        <a:latin typeface="Calibri"/>
                      </a:endParaRPr>
                    </a:p>
                  </a:txBody>
                  <a:tcPr marL="0" marR="0" marT="0" marB="0" anchor="b"/>
                </a:tc>
                <a:tc>
                  <a:txBody>
                    <a:bodyPr/>
                    <a:lstStyle/>
                    <a:p>
                      <a:pPr algn="r" fontAlgn="b"/>
                      <a:r>
                        <a:rPr lang="en-US" sz="1200" u="none" strike="noStrike" dirty="0">
                          <a:effectLst/>
                        </a:rPr>
                        <a:t>-20.16%</a:t>
                      </a:r>
                      <a:endParaRPr lang="en-US" sz="1200" b="1" i="0" u="none" strike="noStrike" dirty="0">
                        <a:solidFill>
                          <a:srgbClr val="000000"/>
                        </a:solidFill>
                        <a:effectLst/>
                        <a:latin typeface="Calibri"/>
                      </a:endParaRPr>
                    </a:p>
                  </a:txBody>
                  <a:tcPr marL="0" marR="0" marT="0" marB="0" anchor="b"/>
                </a:tc>
              </a:tr>
            </a:tbl>
          </a:graphicData>
        </a:graphic>
      </p:graphicFrame>
    </p:spTree>
    <p:extLst>
      <p:ext uri="{BB962C8B-B14F-4D97-AF65-F5344CB8AC3E}">
        <p14:creationId xmlns:p14="http://schemas.microsoft.com/office/powerpoint/2010/main" val="1873514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521575" cy="549275"/>
          </a:xfrm>
        </p:spPr>
        <p:txBody>
          <a:bodyPr/>
          <a:lstStyle/>
          <a:p>
            <a:r>
              <a:rPr lang="en-US" dirty="0" smtClean="0"/>
              <a:t>Revenue – current </a:t>
            </a:r>
            <a:r>
              <a:rPr lang="en-US" dirty="0" err="1" smtClean="0"/>
              <a:t>vs</a:t>
            </a:r>
            <a:r>
              <a:rPr lang="en-US" dirty="0" smtClean="0"/>
              <a:t> option 1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24275513"/>
              </p:ext>
            </p:extLst>
          </p:nvPr>
        </p:nvGraphicFramePr>
        <p:xfrm>
          <a:off x="380997" y="1041802"/>
          <a:ext cx="8382002" cy="4859687"/>
        </p:xfrm>
        <a:graphic>
          <a:graphicData uri="http://schemas.openxmlformats.org/drawingml/2006/table">
            <a:tbl>
              <a:tblPr>
                <a:tableStyleId>{5C22544A-7EE6-4342-B048-85BDC9FD1C3A}</a:tableStyleId>
              </a:tblPr>
              <a:tblGrid>
                <a:gridCol w="3129270"/>
                <a:gridCol w="1246404"/>
                <a:gridCol w="1246404"/>
                <a:gridCol w="1388325"/>
                <a:gridCol w="1104483"/>
                <a:gridCol w="267116"/>
              </a:tblGrid>
              <a:tr h="194517">
                <a:tc>
                  <a:txBody>
                    <a:bodyPr/>
                    <a:lstStyle/>
                    <a:p>
                      <a:pPr algn="l" fontAlgn="b"/>
                      <a:endParaRPr lang="en-US" sz="1200" b="0" i="0" u="none" strike="noStrike" dirty="0">
                        <a:solidFill>
                          <a:srgbClr val="000000"/>
                        </a:solidFill>
                        <a:effectLst/>
                        <a:latin typeface="Calibri"/>
                      </a:endParaRPr>
                    </a:p>
                  </a:txBody>
                  <a:tcPr marL="0" marR="0" marT="0" marB="0" anchor="b"/>
                </a:tc>
                <a:tc>
                  <a:txBody>
                    <a:bodyPr/>
                    <a:lstStyle/>
                    <a:p>
                      <a:pPr algn="l" fontAlgn="b"/>
                      <a:endParaRPr lang="en-US" sz="1200" b="0" i="0" u="none" strike="noStrike" dirty="0">
                        <a:solidFill>
                          <a:srgbClr val="000000"/>
                        </a:solidFill>
                        <a:effectLst/>
                        <a:latin typeface="Calibri"/>
                      </a:endParaRPr>
                    </a:p>
                  </a:txBody>
                  <a:tcPr marL="0" marR="0" marT="0" marB="0" anchor="b"/>
                </a:tc>
                <a:tc>
                  <a:txBody>
                    <a:bodyPr/>
                    <a:lstStyle/>
                    <a:p>
                      <a:pPr algn="ctr" fontAlgn="b"/>
                      <a:r>
                        <a:rPr lang="en-US" sz="1200" u="none" strike="noStrike" dirty="0">
                          <a:effectLst/>
                        </a:rPr>
                        <a:t>2/3 Mile Limits</a:t>
                      </a:r>
                      <a:endParaRPr lang="en-US" sz="1200" b="1" i="0" u="none" strike="noStrike" dirty="0">
                        <a:solidFill>
                          <a:srgbClr val="000000"/>
                        </a:solidFill>
                        <a:effectLst/>
                        <a:latin typeface="Calibri"/>
                      </a:endParaRPr>
                    </a:p>
                  </a:txBody>
                  <a:tcPr marL="0" marR="0" marT="0" marB="0" anchor="b">
                    <a:solidFill>
                      <a:schemeClr val="accent2">
                        <a:lumMod val="60000"/>
                        <a:lumOff val="40000"/>
                      </a:schemeClr>
                    </a:solidFill>
                  </a:tcPr>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endParaRPr lang="en-US" sz="700"/>
                    </a:p>
                  </a:txBody>
                  <a:tcPr marL="35039" marR="35039" marT="17519" marB="17519"/>
                </a:tc>
              </a:tr>
              <a:tr h="194517">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ctr" fontAlgn="b"/>
                      <a:r>
                        <a:rPr lang="en-US" sz="1200" u="none" strike="noStrike">
                          <a:effectLst/>
                        </a:rPr>
                        <a:t>Projected</a:t>
                      </a:r>
                      <a:endParaRPr lang="en-US" sz="1200" b="1" i="0" u="none" strike="noStrike">
                        <a:solidFill>
                          <a:srgbClr val="000000"/>
                        </a:solidFill>
                        <a:effectLst/>
                        <a:latin typeface="Calibri"/>
                      </a:endParaRPr>
                    </a:p>
                  </a:txBody>
                  <a:tcPr marL="0" marR="0" marT="0" marB="0" anchor="b"/>
                </a:tc>
                <a:tc>
                  <a:txBody>
                    <a:bodyPr/>
                    <a:lstStyle/>
                    <a:p>
                      <a:pPr algn="ctr" fontAlgn="b"/>
                      <a:r>
                        <a:rPr lang="en-US" sz="1200" u="none" strike="noStrike" dirty="0">
                          <a:effectLst/>
                        </a:rPr>
                        <a:t>Projected</a:t>
                      </a:r>
                      <a:endParaRPr lang="en-US" sz="1200" b="1" i="0" u="none" strike="noStrike" dirty="0">
                        <a:solidFill>
                          <a:srgbClr val="000000"/>
                        </a:solidFill>
                        <a:effectLst/>
                        <a:latin typeface="Calibri"/>
                      </a:endParaRPr>
                    </a:p>
                  </a:txBody>
                  <a:tcPr marL="0" marR="0" marT="0" marB="0" anchor="b"/>
                </a:tc>
                <a:tc>
                  <a:txBody>
                    <a:bodyPr/>
                    <a:lstStyle/>
                    <a:p>
                      <a:pPr algn="l" fontAlgn="b"/>
                      <a:endParaRPr lang="en-US" sz="1200" b="0" i="0" u="none" strike="noStrike" dirty="0">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endParaRPr lang="en-US" sz="700"/>
                    </a:p>
                  </a:txBody>
                  <a:tcPr marL="35039" marR="35039" marT="17519" marB="17519"/>
                </a:tc>
              </a:tr>
              <a:tr h="194517">
                <a:tc>
                  <a:txBody>
                    <a:bodyPr/>
                    <a:lstStyle/>
                    <a:p>
                      <a:pPr algn="l" fontAlgn="b"/>
                      <a:r>
                        <a:rPr lang="en-US" sz="1200" u="sng" strike="noStrike">
                          <a:effectLst/>
                        </a:rPr>
                        <a:t>Transportation Revenue*</a:t>
                      </a:r>
                      <a:endParaRPr lang="en-US" sz="1200" b="1" i="0" u="sng" strike="noStrike">
                        <a:solidFill>
                          <a:srgbClr val="000000"/>
                        </a:solidFill>
                        <a:effectLst/>
                        <a:latin typeface="Calibri"/>
                      </a:endParaRPr>
                    </a:p>
                  </a:txBody>
                  <a:tcPr marL="0" marR="0" marT="0" marB="0" anchor="b"/>
                </a:tc>
                <a:tc>
                  <a:txBody>
                    <a:bodyPr/>
                    <a:lstStyle/>
                    <a:p>
                      <a:pPr algn="ctr" fontAlgn="b"/>
                      <a:r>
                        <a:rPr lang="en-US" sz="1200" u="sng" strike="noStrike">
                          <a:effectLst/>
                        </a:rPr>
                        <a:t>2013-14</a:t>
                      </a:r>
                      <a:endParaRPr lang="en-US" sz="1200" b="1" i="0" u="sng" strike="noStrike">
                        <a:solidFill>
                          <a:srgbClr val="000000"/>
                        </a:solidFill>
                        <a:effectLst/>
                        <a:latin typeface="Calibri"/>
                      </a:endParaRPr>
                    </a:p>
                  </a:txBody>
                  <a:tcPr marL="0" marR="0" marT="0" marB="0" anchor="b"/>
                </a:tc>
                <a:tc>
                  <a:txBody>
                    <a:bodyPr/>
                    <a:lstStyle/>
                    <a:p>
                      <a:pPr algn="ctr" fontAlgn="b"/>
                      <a:r>
                        <a:rPr lang="en-US" sz="1200" u="sng" strike="noStrike">
                          <a:effectLst/>
                        </a:rPr>
                        <a:t>2013-14</a:t>
                      </a:r>
                      <a:endParaRPr lang="en-US" sz="1200" b="1" i="0" u="sng" strike="noStrike">
                        <a:solidFill>
                          <a:srgbClr val="000000"/>
                        </a:solidFill>
                        <a:effectLst/>
                        <a:latin typeface="Calibri"/>
                      </a:endParaRPr>
                    </a:p>
                  </a:txBody>
                  <a:tcPr marL="0" marR="0" marT="0" marB="0" anchor="b"/>
                </a:tc>
                <a:tc>
                  <a:txBody>
                    <a:bodyPr/>
                    <a:lstStyle/>
                    <a:p>
                      <a:pPr algn="ctr" fontAlgn="b"/>
                      <a:r>
                        <a:rPr lang="en-US" sz="1200" u="none" strike="noStrike" dirty="0">
                          <a:effectLst/>
                        </a:rPr>
                        <a:t>$ Increase</a:t>
                      </a:r>
                      <a:endParaRPr lang="en-US" sz="1200" b="1" i="0" u="none" strike="noStrike" dirty="0">
                        <a:solidFill>
                          <a:srgbClr val="000000"/>
                        </a:solidFill>
                        <a:effectLst/>
                        <a:latin typeface="Calibri"/>
                      </a:endParaRPr>
                    </a:p>
                  </a:txBody>
                  <a:tcPr marL="0" marR="0" marT="0" marB="0" anchor="b"/>
                </a:tc>
                <a:tc>
                  <a:txBody>
                    <a:bodyPr/>
                    <a:lstStyle/>
                    <a:p>
                      <a:pPr algn="ctr" fontAlgn="b"/>
                      <a:r>
                        <a:rPr lang="en-US" sz="1200" u="none" strike="noStrike">
                          <a:effectLst/>
                        </a:rPr>
                        <a:t>% Increase</a:t>
                      </a:r>
                      <a:endParaRPr lang="en-US" sz="1200" b="1" i="0" u="none" strike="noStrike">
                        <a:solidFill>
                          <a:srgbClr val="000000"/>
                        </a:solidFill>
                        <a:effectLst/>
                        <a:latin typeface="Calibri"/>
                      </a:endParaRPr>
                    </a:p>
                  </a:txBody>
                  <a:tcPr marL="0" marR="0" marT="0" marB="0" anchor="b"/>
                </a:tc>
                <a:tc>
                  <a:txBody>
                    <a:bodyPr/>
                    <a:lstStyle/>
                    <a:p>
                      <a:endParaRPr lang="en-US" sz="700"/>
                    </a:p>
                  </a:txBody>
                  <a:tcPr marL="35039" marR="35039" marT="17519" marB="17519"/>
                </a:tc>
              </a:tr>
              <a:tr h="194517">
                <a:tc>
                  <a:txBody>
                    <a:bodyPr/>
                    <a:lstStyle/>
                    <a:p>
                      <a:pPr algn="l" fontAlgn="b"/>
                      <a:r>
                        <a:rPr lang="en-US" sz="1200" u="none" strike="noStrike">
                          <a:effectLst/>
                        </a:rPr>
                        <a:t>Assumed Debt Service-Capital Expenditures</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252,136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252,136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a:effectLst/>
                        </a:rPr>
                        <a:t>                         -   </a:t>
                      </a:r>
                      <a:endParaRPr lang="en-US" sz="1200" b="0" i="0" u="none" strike="noStrike" dirty="0">
                        <a:solidFill>
                          <a:srgbClr val="000000"/>
                        </a:solidFill>
                        <a:effectLst/>
                        <a:latin typeface="Calibri"/>
                      </a:endParaRPr>
                    </a:p>
                  </a:txBody>
                  <a:tcPr marL="0" marR="0" marT="0" marB="0" anchor="b"/>
                </a:tc>
                <a:tc>
                  <a:txBody>
                    <a:bodyPr/>
                    <a:lstStyle/>
                    <a:p>
                      <a:pPr algn="r" fontAlgn="b"/>
                      <a:r>
                        <a:rPr lang="en-US" sz="1200" u="none" strike="noStrike">
                          <a:effectLst/>
                        </a:rPr>
                        <a:t>0.00%</a:t>
                      </a:r>
                      <a:endParaRPr lang="en-US" sz="1200" b="0" i="0" u="none" strike="noStrike">
                        <a:solidFill>
                          <a:srgbClr val="000000"/>
                        </a:solidFill>
                        <a:effectLst/>
                        <a:latin typeface="Calibri"/>
                      </a:endParaRPr>
                    </a:p>
                  </a:txBody>
                  <a:tcPr marL="0" marR="0" marT="0" marB="0" anchor="b"/>
                </a:tc>
                <a:tc>
                  <a:txBody>
                    <a:bodyPr/>
                    <a:lstStyle/>
                    <a:p>
                      <a:endParaRPr lang="en-US" sz="700"/>
                    </a:p>
                  </a:txBody>
                  <a:tcPr marL="35039" marR="35039" marT="17519" marB="17519"/>
                </a:tc>
              </a:tr>
              <a:tr h="194517">
                <a:tc>
                  <a:txBody>
                    <a:bodyPr/>
                    <a:lstStyle/>
                    <a:p>
                      <a:pPr algn="l" fontAlgn="b"/>
                      <a:r>
                        <a:rPr lang="en-US" sz="1200" u="none" strike="noStrike">
                          <a:effectLst/>
                        </a:rPr>
                        <a:t>Deduct for Other Purpose Mileage</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(31,517)</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(31,517)</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a:effectLst/>
                        </a:rPr>
                        <a:t>                         -   </a:t>
                      </a:r>
                      <a:endParaRPr lang="en-US" sz="1200" b="0" i="0" u="none" strike="noStrike" dirty="0">
                        <a:solidFill>
                          <a:srgbClr val="000000"/>
                        </a:solidFill>
                        <a:effectLst/>
                        <a:latin typeface="Calibri"/>
                      </a:endParaRPr>
                    </a:p>
                  </a:txBody>
                  <a:tcPr marL="0" marR="0" marT="0" marB="0" anchor="b"/>
                </a:tc>
                <a:tc>
                  <a:txBody>
                    <a:bodyPr/>
                    <a:lstStyle/>
                    <a:p>
                      <a:pPr algn="r" fontAlgn="b"/>
                      <a:r>
                        <a:rPr lang="en-US" sz="1200" u="none" strike="noStrike">
                          <a:effectLst/>
                        </a:rPr>
                        <a:t>0.00%</a:t>
                      </a:r>
                      <a:endParaRPr lang="en-US" sz="1200" b="0" i="0" u="none" strike="noStrike">
                        <a:solidFill>
                          <a:srgbClr val="000000"/>
                        </a:solidFill>
                        <a:effectLst/>
                        <a:latin typeface="Calibri"/>
                      </a:endParaRPr>
                    </a:p>
                  </a:txBody>
                  <a:tcPr marL="0" marR="0" marT="0" marB="0" anchor="b"/>
                </a:tc>
                <a:tc>
                  <a:txBody>
                    <a:bodyPr/>
                    <a:lstStyle/>
                    <a:p>
                      <a:endParaRPr lang="en-US" sz="700"/>
                    </a:p>
                  </a:txBody>
                  <a:tcPr marL="35039" marR="35039" marT="17519" marB="17519"/>
                </a:tc>
              </a:tr>
              <a:tr h="194517">
                <a:tc>
                  <a:txBody>
                    <a:bodyPr/>
                    <a:lstStyle/>
                    <a:p>
                      <a:pPr algn="l" fontAlgn="b"/>
                      <a:r>
                        <a:rPr lang="en-US" sz="1200" u="none" strike="noStrike">
                          <a:effectLst/>
                        </a:rPr>
                        <a:t>Deduct for Non-Allowable Students</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(53,982)</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a:effectLst/>
                        </a:rPr>
                        <a:t>                  53,982 </a:t>
                      </a:r>
                      <a:endParaRPr lang="en-US" sz="1200" b="0" i="0" u="none" strike="noStrike" dirty="0">
                        <a:solidFill>
                          <a:srgbClr val="000000"/>
                        </a:solidFill>
                        <a:effectLst/>
                        <a:latin typeface="Calibri"/>
                      </a:endParaRPr>
                    </a:p>
                  </a:txBody>
                  <a:tcPr marL="0" marR="0" marT="0" marB="0" anchor="b"/>
                </a:tc>
                <a:tc>
                  <a:txBody>
                    <a:bodyPr/>
                    <a:lstStyle/>
                    <a:p>
                      <a:pPr algn="r" fontAlgn="b"/>
                      <a:r>
                        <a:rPr lang="en-US" sz="1200" u="none" strike="noStrike" dirty="0">
                          <a:effectLst/>
                        </a:rPr>
                        <a:t>-100.00%</a:t>
                      </a:r>
                      <a:endParaRPr lang="en-US" sz="1200" b="0" i="0" u="none" strike="noStrike" dirty="0">
                        <a:solidFill>
                          <a:srgbClr val="000000"/>
                        </a:solidFill>
                        <a:effectLst/>
                        <a:latin typeface="Calibri"/>
                      </a:endParaRPr>
                    </a:p>
                  </a:txBody>
                  <a:tcPr marL="0" marR="0" marT="0" marB="0" anchor="b"/>
                </a:tc>
                <a:tc>
                  <a:txBody>
                    <a:bodyPr/>
                    <a:lstStyle/>
                    <a:p>
                      <a:endParaRPr lang="en-US" sz="700"/>
                    </a:p>
                  </a:txBody>
                  <a:tcPr marL="35039" marR="35039" marT="17519" marB="17519"/>
                </a:tc>
              </a:tr>
              <a:tr h="194517">
                <a:tc>
                  <a:txBody>
                    <a:bodyPr/>
                    <a:lstStyle/>
                    <a:p>
                      <a:pPr algn="l" fontAlgn="b"/>
                      <a:r>
                        <a:rPr lang="en-US" sz="1200" u="none" strike="noStrike">
                          <a:effectLst/>
                        </a:rPr>
                        <a:t>Total Assumed Aidable Debt Service</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a:effectLst/>
                        </a:rPr>
                        <a:t>                166,636 </a:t>
                      </a:r>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a:effectLst/>
                        </a:rPr>
                        <a:t>                220,619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53,982 </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dirty="0">
                          <a:effectLst/>
                        </a:rPr>
                        <a:t>32.40%</a:t>
                      </a:r>
                      <a:endParaRPr lang="en-US" sz="1200" b="0" i="0" u="none" strike="noStrike" dirty="0">
                        <a:solidFill>
                          <a:srgbClr val="000000"/>
                        </a:solidFill>
                        <a:effectLst/>
                        <a:latin typeface="Calibri"/>
                      </a:endParaRPr>
                    </a:p>
                  </a:txBody>
                  <a:tcPr marL="0" marR="0" marT="0" marB="0" anchor="b"/>
                </a:tc>
                <a:tc>
                  <a:txBody>
                    <a:bodyPr/>
                    <a:lstStyle/>
                    <a:p>
                      <a:endParaRPr lang="en-US" sz="700"/>
                    </a:p>
                  </a:txBody>
                  <a:tcPr marL="35039" marR="35039" marT="17519" marB="17519"/>
                </a:tc>
              </a:tr>
              <a:tr h="194517">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endParaRPr lang="en-US" sz="700"/>
                    </a:p>
                  </a:txBody>
                  <a:tcPr marL="35039" marR="35039" marT="17519" marB="17519"/>
                </a:tc>
              </a:tr>
              <a:tr h="194517">
                <a:tc>
                  <a:txBody>
                    <a:bodyPr/>
                    <a:lstStyle/>
                    <a:p>
                      <a:pPr algn="l" fontAlgn="b"/>
                      <a:r>
                        <a:rPr lang="en-US" sz="1200" u="none" strike="noStrike">
                          <a:effectLst/>
                        </a:rPr>
                        <a:t>Operating Expenditures</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566,497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350,746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(215,751)</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dirty="0">
                          <a:effectLst/>
                        </a:rPr>
                        <a:t>-38.09%</a:t>
                      </a:r>
                      <a:endParaRPr lang="en-US" sz="1200" b="0" i="0" u="none" strike="noStrike" dirty="0">
                        <a:solidFill>
                          <a:srgbClr val="000000"/>
                        </a:solidFill>
                        <a:effectLst/>
                        <a:latin typeface="Calibri"/>
                      </a:endParaRPr>
                    </a:p>
                  </a:txBody>
                  <a:tcPr marL="0" marR="0" marT="0" marB="0" anchor="b"/>
                </a:tc>
                <a:tc>
                  <a:txBody>
                    <a:bodyPr/>
                    <a:lstStyle/>
                    <a:p>
                      <a:endParaRPr lang="en-US" sz="700"/>
                    </a:p>
                  </a:txBody>
                  <a:tcPr marL="35039" marR="35039" marT="17519" marB="17519"/>
                </a:tc>
              </a:tr>
              <a:tr h="194517">
                <a:tc>
                  <a:txBody>
                    <a:bodyPr/>
                    <a:lstStyle/>
                    <a:p>
                      <a:pPr algn="l" fontAlgn="b"/>
                      <a:r>
                        <a:rPr lang="en-US" sz="1200" u="none" strike="noStrike">
                          <a:effectLst/>
                        </a:rPr>
                        <a:t>Deduct for Other Purpose Mileage</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(70,812)</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(43,843)</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26,969 </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a:effectLst/>
                        </a:rPr>
                        <a:t>-38.09%</a:t>
                      </a:r>
                      <a:endParaRPr lang="en-US" sz="1200" b="0" i="0" u="none" strike="noStrike">
                        <a:solidFill>
                          <a:srgbClr val="000000"/>
                        </a:solidFill>
                        <a:effectLst/>
                        <a:latin typeface="Calibri"/>
                      </a:endParaRPr>
                    </a:p>
                  </a:txBody>
                  <a:tcPr marL="0" marR="0" marT="0" marB="0" anchor="b"/>
                </a:tc>
                <a:tc>
                  <a:txBody>
                    <a:bodyPr/>
                    <a:lstStyle/>
                    <a:p>
                      <a:endParaRPr lang="en-US" sz="700"/>
                    </a:p>
                  </a:txBody>
                  <a:tcPr marL="35039" marR="35039" marT="17519" marB="17519"/>
                </a:tc>
              </a:tr>
              <a:tr h="194517">
                <a:tc>
                  <a:txBody>
                    <a:bodyPr/>
                    <a:lstStyle/>
                    <a:p>
                      <a:pPr algn="l" fontAlgn="b"/>
                      <a:r>
                        <a:rPr lang="en-US" sz="1200" u="none" strike="noStrike">
                          <a:effectLst/>
                        </a:rPr>
                        <a:t>Deduct for Non-Allowable Students</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(121,287)</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121,287 </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dirty="0">
                          <a:effectLst/>
                        </a:rPr>
                        <a:t>-100.00%</a:t>
                      </a:r>
                      <a:endParaRPr lang="en-US" sz="1200" b="0" i="0" u="none" strike="noStrike" dirty="0">
                        <a:solidFill>
                          <a:srgbClr val="000000"/>
                        </a:solidFill>
                        <a:effectLst/>
                        <a:latin typeface="Calibri"/>
                      </a:endParaRPr>
                    </a:p>
                  </a:txBody>
                  <a:tcPr marL="0" marR="0" marT="0" marB="0" anchor="b"/>
                </a:tc>
                <a:tc>
                  <a:txBody>
                    <a:bodyPr/>
                    <a:lstStyle/>
                    <a:p>
                      <a:endParaRPr lang="en-US" sz="700"/>
                    </a:p>
                  </a:txBody>
                  <a:tcPr marL="35039" marR="35039" marT="17519" marB="17519"/>
                </a:tc>
              </a:tr>
              <a:tr h="194517">
                <a:tc>
                  <a:txBody>
                    <a:bodyPr/>
                    <a:lstStyle/>
                    <a:p>
                      <a:pPr algn="l" fontAlgn="b"/>
                      <a:r>
                        <a:rPr lang="en-US" sz="1200" u="none" strike="noStrike">
                          <a:effectLst/>
                        </a:rPr>
                        <a:t>Sale of Buses</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(69,000)</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(69,000)</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   </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a:effectLst/>
                        </a:rPr>
                        <a:t>0.00%</a:t>
                      </a:r>
                      <a:endParaRPr lang="en-US" sz="1200" b="0" i="0" u="none" strike="noStrike">
                        <a:solidFill>
                          <a:srgbClr val="000000"/>
                        </a:solidFill>
                        <a:effectLst/>
                        <a:latin typeface="Calibri"/>
                      </a:endParaRPr>
                    </a:p>
                  </a:txBody>
                  <a:tcPr marL="0" marR="0" marT="0" marB="0" anchor="b"/>
                </a:tc>
                <a:tc>
                  <a:txBody>
                    <a:bodyPr/>
                    <a:lstStyle/>
                    <a:p>
                      <a:endParaRPr lang="en-US" sz="700"/>
                    </a:p>
                  </a:txBody>
                  <a:tcPr marL="35039" marR="35039" marT="17519" marB="17519"/>
                </a:tc>
              </a:tr>
              <a:tr h="194517">
                <a:tc>
                  <a:txBody>
                    <a:bodyPr/>
                    <a:lstStyle/>
                    <a:p>
                      <a:pPr algn="l" fontAlgn="b"/>
                      <a:r>
                        <a:rPr lang="en-US" sz="1200" u="none" strike="noStrike">
                          <a:effectLst/>
                        </a:rPr>
                        <a:t>Operating Expenditures Approved for Aid</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305,398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237,903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(67,495)</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a:effectLst/>
                        </a:rPr>
                        <a:t>-22.10%</a:t>
                      </a:r>
                      <a:endParaRPr lang="en-US" sz="1200" b="0" i="0" u="none" strike="noStrike">
                        <a:solidFill>
                          <a:srgbClr val="000000"/>
                        </a:solidFill>
                        <a:effectLst/>
                        <a:latin typeface="Calibri"/>
                      </a:endParaRPr>
                    </a:p>
                  </a:txBody>
                  <a:tcPr marL="0" marR="0" marT="0" marB="0" anchor="b"/>
                </a:tc>
                <a:tc>
                  <a:txBody>
                    <a:bodyPr/>
                    <a:lstStyle/>
                    <a:p>
                      <a:endParaRPr lang="en-US" sz="700"/>
                    </a:p>
                  </a:txBody>
                  <a:tcPr marL="35039" marR="35039" marT="17519" marB="17519"/>
                </a:tc>
              </a:tr>
              <a:tr h="194517">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dirty="0">
                        <a:solidFill>
                          <a:srgbClr val="000000"/>
                        </a:solidFill>
                        <a:effectLst/>
                        <a:latin typeface="Calibri"/>
                      </a:endParaRPr>
                    </a:p>
                  </a:txBody>
                  <a:tcPr marL="0" marR="0" marT="0" marB="0" anchor="b"/>
                </a:tc>
                <a:tc>
                  <a:txBody>
                    <a:bodyPr/>
                    <a:lstStyle/>
                    <a:p>
                      <a:endParaRPr lang="en-US" sz="700"/>
                    </a:p>
                  </a:txBody>
                  <a:tcPr marL="35039" marR="35039" marT="17519" marB="17519"/>
                </a:tc>
              </a:tr>
              <a:tr h="194517">
                <a:tc>
                  <a:txBody>
                    <a:bodyPr/>
                    <a:lstStyle/>
                    <a:p>
                      <a:pPr algn="l" fontAlgn="b"/>
                      <a:r>
                        <a:rPr lang="en-US" sz="1200" u="none" strike="noStrike">
                          <a:effectLst/>
                        </a:rPr>
                        <a:t>Transportation Contracts</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42,000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42,000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   </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dirty="0">
                          <a:effectLst/>
                        </a:rPr>
                        <a:t>0.00%</a:t>
                      </a:r>
                      <a:endParaRPr lang="en-US" sz="1200" b="0" i="0" u="none" strike="noStrike" dirty="0">
                        <a:solidFill>
                          <a:srgbClr val="000000"/>
                        </a:solidFill>
                        <a:effectLst/>
                        <a:latin typeface="Calibri"/>
                      </a:endParaRPr>
                    </a:p>
                  </a:txBody>
                  <a:tcPr marL="0" marR="0" marT="0" marB="0" anchor="b"/>
                </a:tc>
                <a:tc>
                  <a:txBody>
                    <a:bodyPr/>
                    <a:lstStyle/>
                    <a:p>
                      <a:endParaRPr lang="en-US" sz="700"/>
                    </a:p>
                  </a:txBody>
                  <a:tcPr marL="35039" marR="35039" marT="17519" marB="17519"/>
                </a:tc>
              </a:tr>
              <a:tr h="194517">
                <a:tc>
                  <a:txBody>
                    <a:bodyPr/>
                    <a:lstStyle/>
                    <a:p>
                      <a:pPr algn="l" fontAlgn="b"/>
                      <a:r>
                        <a:rPr lang="en-US" sz="1200" u="none" strike="noStrike">
                          <a:effectLst/>
                        </a:rPr>
                        <a:t>Deduct for Non-Allowable Students</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(8,992)</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8,992 </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a:effectLst/>
                        </a:rPr>
                        <a:t>-100.00%</a:t>
                      </a:r>
                      <a:endParaRPr lang="en-US" sz="1200" b="0" i="0" u="none" strike="noStrike">
                        <a:solidFill>
                          <a:srgbClr val="000000"/>
                        </a:solidFill>
                        <a:effectLst/>
                        <a:latin typeface="Calibri"/>
                      </a:endParaRPr>
                    </a:p>
                  </a:txBody>
                  <a:tcPr marL="0" marR="0" marT="0" marB="0" anchor="b"/>
                </a:tc>
                <a:tc>
                  <a:txBody>
                    <a:bodyPr/>
                    <a:lstStyle/>
                    <a:p>
                      <a:endParaRPr lang="en-US" sz="700"/>
                    </a:p>
                  </a:txBody>
                  <a:tcPr marL="35039" marR="35039" marT="17519" marB="17519"/>
                </a:tc>
              </a:tr>
              <a:tr h="194517">
                <a:tc>
                  <a:txBody>
                    <a:bodyPr/>
                    <a:lstStyle/>
                    <a:p>
                      <a:pPr algn="l" fontAlgn="b"/>
                      <a:r>
                        <a:rPr lang="en-US" sz="1200" u="none" strike="noStrike">
                          <a:effectLst/>
                        </a:rPr>
                        <a:t>Aidable Contract Expenses</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33,008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42,000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8,992 </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dirty="0">
                          <a:effectLst/>
                        </a:rPr>
                        <a:t>27.24%</a:t>
                      </a:r>
                      <a:endParaRPr lang="en-US" sz="1200" b="0" i="0" u="none" strike="noStrike" dirty="0">
                        <a:solidFill>
                          <a:srgbClr val="000000"/>
                        </a:solidFill>
                        <a:effectLst/>
                        <a:latin typeface="Calibri"/>
                      </a:endParaRPr>
                    </a:p>
                  </a:txBody>
                  <a:tcPr marL="0" marR="0" marT="0" marB="0" anchor="b"/>
                </a:tc>
                <a:tc>
                  <a:txBody>
                    <a:bodyPr/>
                    <a:lstStyle/>
                    <a:p>
                      <a:endParaRPr lang="en-US" sz="700"/>
                    </a:p>
                  </a:txBody>
                  <a:tcPr marL="35039" marR="35039" marT="17519" marB="17519"/>
                </a:tc>
              </a:tr>
              <a:tr h="194517">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dirty="0">
                        <a:solidFill>
                          <a:srgbClr val="000000"/>
                        </a:solidFill>
                        <a:effectLst/>
                        <a:latin typeface="Calibri"/>
                      </a:endParaRPr>
                    </a:p>
                  </a:txBody>
                  <a:tcPr marL="0" marR="0" marT="0" marB="0" anchor="b"/>
                </a:tc>
                <a:tc>
                  <a:txBody>
                    <a:bodyPr/>
                    <a:lstStyle/>
                    <a:p>
                      <a:endParaRPr lang="en-US" sz="700"/>
                    </a:p>
                  </a:txBody>
                  <a:tcPr marL="35039" marR="35039" marT="17519" marB="17519"/>
                </a:tc>
              </a:tr>
              <a:tr h="194517">
                <a:tc>
                  <a:txBody>
                    <a:bodyPr/>
                    <a:lstStyle/>
                    <a:p>
                      <a:pPr algn="l" fontAlgn="b"/>
                      <a:r>
                        <a:rPr lang="en-US" sz="1200" u="none" strike="noStrike">
                          <a:effectLst/>
                        </a:rPr>
                        <a:t>Trans Suprvsrs Office Approved for Aid</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2,700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2,700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   </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dirty="0">
                          <a:effectLst/>
                        </a:rPr>
                        <a:t>0.00%</a:t>
                      </a:r>
                      <a:endParaRPr lang="en-US" sz="1200" b="0" i="0" u="none" strike="noStrike" dirty="0">
                        <a:solidFill>
                          <a:srgbClr val="000000"/>
                        </a:solidFill>
                        <a:effectLst/>
                        <a:latin typeface="Calibri"/>
                      </a:endParaRPr>
                    </a:p>
                  </a:txBody>
                  <a:tcPr marL="0" marR="0" marT="0" marB="0" anchor="b"/>
                </a:tc>
                <a:tc>
                  <a:txBody>
                    <a:bodyPr/>
                    <a:lstStyle/>
                    <a:p>
                      <a:endParaRPr lang="en-US" sz="700"/>
                    </a:p>
                  </a:txBody>
                  <a:tcPr marL="35039" marR="35039" marT="17519" marB="17519"/>
                </a:tc>
              </a:tr>
              <a:tr h="194517">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dirty="0">
                        <a:solidFill>
                          <a:srgbClr val="000000"/>
                        </a:solidFill>
                        <a:effectLst/>
                        <a:latin typeface="Calibri"/>
                      </a:endParaRPr>
                    </a:p>
                  </a:txBody>
                  <a:tcPr marL="0" marR="0" marT="0" marB="0" anchor="b"/>
                </a:tc>
                <a:tc>
                  <a:txBody>
                    <a:bodyPr/>
                    <a:lstStyle/>
                    <a:p>
                      <a:endParaRPr lang="en-US" sz="700"/>
                    </a:p>
                  </a:txBody>
                  <a:tcPr marL="35039" marR="35039" marT="17519" marB="17519"/>
                </a:tc>
              </a:tr>
              <a:tr h="194517">
                <a:tc>
                  <a:txBody>
                    <a:bodyPr/>
                    <a:lstStyle/>
                    <a:p>
                      <a:pPr algn="l" fontAlgn="b"/>
                      <a:r>
                        <a:rPr lang="en-US" sz="1200" u="none" strike="noStrike">
                          <a:effectLst/>
                        </a:rPr>
                        <a:t>Total Aidable Transportation Expenses</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507,742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503,222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(4,520)</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dirty="0">
                          <a:effectLst/>
                        </a:rPr>
                        <a:t>-0.89%</a:t>
                      </a:r>
                      <a:endParaRPr lang="en-US" sz="1200" b="0" i="0" u="none" strike="noStrike" dirty="0">
                        <a:solidFill>
                          <a:srgbClr val="000000"/>
                        </a:solidFill>
                        <a:effectLst/>
                        <a:latin typeface="Calibri"/>
                      </a:endParaRPr>
                    </a:p>
                  </a:txBody>
                  <a:tcPr marL="0" marR="0" marT="0" marB="0" anchor="b"/>
                </a:tc>
                <a:tc>
                  <a:txBody>
                    <a:bodyPr/>
                    <a:lstStyle/>
                    <a:p>
                      <a:endParaRPr lang="en-US" sz="700"/>
                    </a:p>
                  </a:txBody>
                  <a:tcPr marL="35039" marR="35039" marT="17519" marB="17519"/>
                </a:tc>
              </a:tr>
              <a:tr h="194517">
                <a:tc>
                  <a:txBody>
                    <a:bodyPr/>
                    <a:lstStyle/>
                    <a:p>
                      <a:pPr algn="l" fontAlgn="b"/>
                      <a:r>
                        <a:rPr lang="en-US" sz="1200" u="none" strike="noStrike">
                          <a:effectLst/>
                        </a:rPr>
                        <a:t>X Selected Transportation Aid Ratio</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a:effectLst/>
                        </a:rPr>
                        <a:t>                        0.9 </a:t>
                      </a:r>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a:effectLst/>
                        </a:rPr>
                        <a:t>                        0.9 </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a:effectLst/>
                        </a:rPr>
                        <a:t>0.9</a:t>
                      </a:r>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endParaRPr lang="en-US" sz="700"/>
                    </a:p>
                  </a:txBody>
                  <a:tcPr marL="35039" marR="35039" marT="17519" marB="17519"/>
                </a:tc>
              </a:tr>
              <a:tr h="194517">
                <a:tc>
                  <a:txBody>
                    <a:bodyPr/>
                    <a:lstStyle/>
                    <a:p>
                      <a:pPr algn="l" fontAlgn="b"/>
                      <a:r>
                        <a:rPr lang="en-US" sz="1200" u="none" strike="noStrike">
                          <a:effectLst/>
                        </a:rPr>
                        <a:t>Transportation Aid</a:t>
                      </a:r>
                      <a:endParaRPr lang="en-US" sz="1200" b="1"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456,968 </a:t>
                      </a:r>
                      <a:endParaRPr lang="en-US" sz="1200" b="1"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452,900 </a:t>
                      </a:r>
                      <a:endParaRPr lang="en-US" sz="1200" b="1"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(4,068)</a:t>
                      </a:r>
                      <a:endParaRPr lang="en-US" sz="1200" b="1" i="0" u="none" strike="noStrike">
                        <a:solidFill>
                          <a:srgbClr val="000000"/>
                        </a:solidFill>
                        <a:effectLst/>
                        <a:latin typeface="Calibri"/>
                      </a:endParaRPr>
                    </a:p>
                  </a:txBody>
                  <a:tcPr marL="0" marR="0" marT="0" marB="0" anchor="b"/>
                </a:tc>
                <a:tc>
                  <a:txBody>
                    <a:bodyPr/>
                    <a:lstStyle/>
                    <a:p>
                      <a:pPr algn="r" fontAlgn="b"/>
                      <a:r>
                        <a:rPr lang="en-US" sz="1200" u="none" strike="noStrike" dirty="0">
                          <a:effectLst/>
                        </a:rPr>
                        <a:t>-0.89%</a:t>
                      </a:r>
                      <a:endParaRPr lang="en-US" sz="1200" b="1" i="0" u="none" strike="noStrike" dirty="0">
                        <a:solidFill>
                          <a:srgbClr val="000000"/>
                        </a:solidFill>
                        <a:effectLst/>
                        <a:latin typeface="Calibri"/>
                      </a:endParaRPr>
                    </a:p>
                  </a:txBody>
                  <a:tcPr marL="0" marR="0" marT="0" marB="0" anchor="b"/>
                </a:tc>
                <a:tc>
                  <a:txBody>
                    <a:bodyPr/>
                    <a:lstStyle/>
                    <a:p>
                      <a:endParaRPr lang="en-US" sz="700"/>
                    </a:p>
                  </a:txBody>
                  <a:tcPr marL="35039" marR="35039" marT="17519" marB="17519"/>
                </a:tc>
              </a:tr>
              <a:tr h="194517">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dirty="0">
                        <a:solidFill>
                          <a:srgbClr val="000000"/>
                        </a:solidFill>
                        <a:effectLst/>
                        <a:latin typeface="Calibri"/>
                      </a:endParaRPr>
                    </a:p>
                  </a:txBody>
                  <a:tcPr marL="0" marR="0" marT="0" marB="0" anchor="b"/>
                </a:tc>
                <a:tc>
                  <a:txBody>
                    <a:bodyPr/>
                    <a:lstStyle/>
                    <a:p>
                      <a:endParaRPr lang="en-US" sz="700" dirty="0"/>
                    </a:p>
                  </a:txBody>
                  <a:tcPr marL="35039" marR="35039" marT="17519" marB="17519"/>
                </a:tc>
              </a:tr>
              <a:tr h="191279">
                <a:tc gridSpan="3">
                  <a:txBody>
                    <a:bodyPr/>
                    <a:lstStyle/>
                    <a:p>
                      <a:pPr algn="l" fontAlgn="b"/>
                      <a:r>
                        <a:rPr lang="en-US" sz="1200" u="none" strike="noStrike" dirty="0">
                          <a:effectLst/>
                        </a:rPr>
                        <a:t>* Aid is received in year following expenditures </a:t>
                      </a:r>
                      <a:endParaRPr lang="en-US" sz="1200" b="0" i="0" u="none" strike="noStrike" dirty="0">
                        <a:solidFill>
                          <a:srgbClr val="000000"/>
                        </a:solidFill>
                        <a:effectLst/>
                        <a:latin typeface="Calibri"/>
                      </a:endParaRPr>
                    </a:p>
                  </a:txBody>
                  <a:tcPr marL="0" marR="0" marT="0" marB="0" anchor="b"/>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dirty="0">
                        <a:solidFill>
                          <a:srgbClr val="000000"/>
                        </a:solidFill>
                        <a:effectLst/>
                        <a:latin typeface="Calibri"/>
                      </a:endParaRPr>
                    </a:p>
                  </a:txBody>
                  <a:tcPr marL="0" marR="0" marT="0" marB="0" anchor="b"/>
                </a:tc>
                <a:tc>
                  <a:txBody>
                    <a:bodyPr/>
                    <a:lstStyle/>
                    <a:p>
                      <a:pPr algn="l" fontAlgn="b"/>
                      <a:endParaRPr lang="en-US" sz="500" b="0" i="0" u="none" strike="noStrike" dirty="0">
                        <a:solidFill>
                          <a:srgbClr val="000000"/>
                        </a:solidFill>
                        <a:effectLst/>
                        <a:latin typeface="Calibri"/>
                      </a:endParaRPr>
                    </a:p>
                  </a:txBody>
                  <a:tcPr marL="0" marR="0" marT="0" marB="0" anchor="b"/>
                </a:tc>
              </a:tr>
            </a:tbl>
          </a:graphicData>
        </a:graphic>
      </p:graphicFrame>
    </p:spTree>
    <p:extLst>
      <p:ext uri="{BB962C8B-B14F-4D97-AF65-F5344CB8AC3E}">
        <p14:creationId xmlns:p14="http://schemas.microsoft.com/office/powerpoint/2010/main" val="667860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365125"/>
            <a:ext cx="8458200" cy="549275"/>
          </a:xfrm>
        </p:spPr>
        <p:txBody>
          <a:bodyPr/>
          <a:lstStyle/>
          <a:p>
            <a:r>
              <a:rPr lang="en-US" dirty="0" smtClean="0"/>
              <a:t>Expenditures – current </a:t>
            </a:r>
            <a:r>
              <a:rPr lang="en-US" dirty="0" err="1" smtClean="0"/>
              <a:t>vs</a:t>
            </a:r>
            <a:r>
              <a:rPr lang="en-US" dirty="0" smtClean="0"/>
              <a:t> option 2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40452863"/>
              </p:ext>
            </p:extLst>
          </p:nvPr>
        </p:nvGraphicFramePr>
        <p:xfrm>
          <a:off x="228596" y="1066802"/>
          <a:ext cx="8686803" cy="5029207"/>
        </p:xfrm>
        <a:graphic>
          <a:graphicData uri="http://schemas.openxmlformats.org/drawingml/2006/table">
            <a:tbl>
              <a:tblPr>
                <a:tableStyleId>{5C22544A-7EE6-4342-B048-85BDC9FD1C3A}</a:tableStyleId>
              </a:tblPr>
              <a:tblGrid>
                <a:gridCol w="3349811"/>
                <a:gridCol w="1334248"/>
                <a:gridCol w="1334248"/>
                <a:gridCol w="1334248"/>
                <a:gridCol w="1334248"/>
              </a:tblGrid>
              <a:tr h="209215">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a:effectLst/>
                        </a:rPr>
                        <a:t>1/1.25 Mile Limits</a:t>
                      </a:r>
                      <a:endParaRPr lang="en-US" sz="1200" b="1" i="0" u="none" strike="noStrike" dirty="0">
                        <a:solidFill>
                          <a:srgbClr val="000000"/>
                        </a:solidFill>
                        <a:effectLst/>
                        <a:latin typeface="Calibri"/>
                      </a:endParaRPr>
                    </a:p>
                  </a:txBody>
                  <a:tcPr marL="0" marR="0" marT="0" marB="0" anchor="b">
                    <a:solidFill>
                      <a:schemeClr val="accent2">
                        <a:lumMod val="60000"/>
                        <a:lumOff val="40000"/>
                      </a:schemeClr>
                    </a:solidFill>
                  </a:tcPr>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r>
              <a:tr h="209215">
                <a:tc>
                  <a:txBody>
                    <a:bodyPr/>
                    <a:lstStyle/>
                    <a:p>
                      <a:pPr algn="l" fontAlgn="b"/>
                      <a:endParaRPr lang="en-US" sz="1200" b="1" i="0" u="none" strike="noStrike">
                        <a:solidFill>
                          <a:srgbClr val="000000"/>
                        </a:solidFill>
                        <a:effectLst/>
                        <a:latin typeface="Calibri"/>
                      </a:endParaRPr>
                    </a:p>
                  </a:txBody>
                  <a:tcPr marL="0" marR="0" marT="0" marB="0" anchor="b"/>
                </a:tc>
                <a:tc>
                  <a:txBody>
                    <a:bodyPr/>
                    <a:lstStyle/>
                    <a:p>
                      <a:pPr algn="ctr" fontAlgn="b"/>
                      <a:r>
                        <a:rPr lang="en-US" sz="1200" u="none" strike="noStrike">
                          <a:effectLst/>
                        </a:rPr>
                        <a:t>Projected</a:t>
                      </a:r>
                      <a:endParaRPr lang="en-US" sz="1200" b="1" i="0" u="none" strike="noStrike">
                        <a:solidFill>
                          <a:srgbClr val="000000"/>
                        </a:solidFill>
                        <a:effectLst/>
                        <a:latin typeface="Calibri"/>
                      </a:endParaRPr>
                    </a:p>
                  </a:txBody>
                  <a:tcPr marL="0" marR="0" marT="0" marB="0" anchor="b"/>
                </a:tc>
                <a:tc>
                  <a:txBody>
                    <a:bodyPr/>
                    <a:lstStyle/>
                    <a:p>
                      <a:pPr algn="ctr" fontAlgn="b"/>
                      <a:r>
                        <a:rPr lang="en-US" sz="1200" u="none" strike="noStrike">
                          <a:effectLst/>
                        </a:rPr>
                        <a:t>Projected</a:t>
                      </a:r>
                      <a:endParaRPr lang="en-US" sz="1200" b="1"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r>
              <a:tr h="209215">
                <a:tc>
                  <a:txBody>
                    <a:bodyPr/>
                    <a:lstStyle/>
                    <a:p>
                      <a:pPr algn="l" fontAlgn="b"/>
                      <a:endParaRPr lang="en-US" sz="1200" b="1" i="0" u="sng" strike="noStrike">
                        <a:solidFill>
                          <a:srgbClr val="000000"/>
                        </a:solidFill>
                        <a:effectLst/>
                        <a:latin typeface="Calibri"/>
                      </a:endParaRPr>
                    </a:p>
                  </a:txBody>
                  <a:tcPr marL="0" marR="0" marT="0" marB="0" anchor="b"/>
                </a:tc>
                <a:tc>
                  <a:txBody>
                    <a:bodyPr/>
                    <a:lstStyle/>
                    <a:p>
                      <a:pPr algn="ctr" fontAlgn="b"/>
                      <a:r>
                        <a:rPr lang="en-US" sz="1200" u="none" strike="noStrike">
                          <a:effectLst/>
                        </a:rPr>
                        <a:t>2013-14</a:t>
                      </a:r>
                      <a:endParaRPr lang="en-US" sz="1200" b="1" i="0" u="none" strike="noStrike">
                        <a:solidFill>
                          <a:srgbClr val="000000"/>
                        </a:solidFill>
                        <a:effectLst/>
                        <a:latin typeface="Calibri"/>
                      </a:endParaRPr>
                    </a:p>
                  </a:txBody>
                  <a:tcPr marL="0" marR="0" marT="0" marB="0" anchor="b"/>
                </a:tc>
                <a:tc>
                  <a:txBody>
                    <a:bodyPr/>
                    <a:lstStyle/>
                    <a:p>
                      <a:pPr algn="ctr" fontAlgn="b"/>
                      <a:r>
                        <a:rPr lang="en-US" sz="1200" u="sng" strike="noStrike">
                          <a:effectLst/>
                        </a:rPr>
                        <a:t>2013-14</a:t>
                      </a:r>
                      <a:endParaRPr lang="en-US" sz="1200" b="1" i="0" u="sng" strike="noStrike">
                        <a:solidFill>
                          <a:srgbClr val="000000"/>
                        </a:solidFill>
                        <a:effectLst/>
                        <a:latin typeface="Calibri"/>
                      </a:endParaRPr>
                    </a:p>
                  </a:txBody>
                  <a:tcPr marL="0" marR="0" marT="0" marB="0" anchor="b"/>
                </a:tc>
                <a:tc>
                  <a:txBody>
                    <a:bodyPr/>
                    <a:lstStyle/>
                    <a:p>
                      <a:pPr algn="ctr" fontAlgn="b"/>
                      <a:r>
                        <a:rPr lang="en-US" sz="1200" u="none" strike="noStrike">
                          <a:effectLst/>
                        </a:rPr>
                        <a:t>$ Increase</a:t>
                      </a:r>
                      <a:endParaRPr lang="en-US" sz="1200" b="1" i="0" u="none" strike="noStrike">
                        <a:solidFill>
                          <a:srgbClr val="000000"/>
                        </a:solidFill>
                        <a:effectLst/>
                        <a:latin typeface="Calibri"/>
                      </a:endParaRPr>
                    </a:p>
                  </a:txBody>
                  <a:tcPr marL="0" marR="0" marT="0" marB="0" anchor="b"/>
                </a:tc>
                <a:tc>
                  <a:txBody>
                    <a:bodyPr/>
                    <a:lstStyle/>
                    <a:p>
                      <a:pPr algn="ctr" fontAlgn="b"/>
                      <a:r>
                        <a:rPr lang="en-US" sz="1200" u="none" strike="noStrike">
                          <a:effectLst/>
                        </a:rPr>
                        <a:t>% Increase</a:t>
                      </a:r>
                      <a:endParaRPr lang="en-US" sz="1200" b="1" i="0" u="none" strike="noStrike">
                        <a:solidFill>
                          <a:srgbClr val="000000"/>
                        </a:solidFill>
                        <a:effectLst/>
                        <a:latin typeface="Calibri"/>
                      </a:endParaRPr>
                    </a:p>
                  </a:txBody>
                  <a:tcPr marL="0" marR="0" marT="0" marB="0" anchor="b"/>
                </a:tc>
              </a:tr>
              <a:tr h="209215">
                <a:tc>
                  <a:txBody>
                    <a:bodyPr/>
                    <a:lstStyle/>
                    <a:p>
                      <a:pPr algn="l" fontAlgn="b"/>
                      <a:r>
                        <a:rPr lang="en-US" sz="1200" u="none" strike="noStrike">
                          <a:effectLst/>
                        </a:rPr>
                        <a:t>Professional Salaries</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3,667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3,667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   </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a:effectLst/>
                        </a:rPr>
                        <a:t>0.00%</a:t>
                      </a:r>
                      <a:endParaRPr lang="en-US" sz="1200" b="0" i="0" u="none" strike="noStrike">
                        <a:solidFill>
                          <a:srgbClr val="000000"/>
                        </a:solidFill>
                        <a:effectLst/>
                        <a:latin typeface="Calibri"/>
                      </a:endParaRPr>
                    </a:p>
                  </a:txBody>
                  <a:tcPr marL="0" marR="0" marT="0" marB="0" anchor="b"/>
                </a:tc>
              </a:tr>
              <a:tr h="209215">
                <a:tc>
                  <a:txBody>
                    <a:bodyPr/>
                    <a:lstStyle/>
                    <a:p>
                      <a:pPr algn="l" fontAlgn="b"/>
                      <a:r>
                        <a:rPr lang="en-US" sz="1200" u="none" strike="noStrike">
                          <a:effectLst/>
                        </a:rPr>
                        <a:t>Support Staff Salaries</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247,288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206,973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(40,315)</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a:effectLst/>
                        </a:rPr>
                        <a:t>-16.30%</a:t>
                      </a:r>
                      <a:endParaRPr lang="en-US" sz="1200" b="0" i="0" u="none" strike="noStrike">
                        <a:solidFill>
                          <a:srgbClr val="000000"/>
                        </a:solidFill>
                        <a:effectLst/>
                        <a:latin typeface="Calibri"/>
                      </a:endParaRPr>
                    </a:p>
                  </a:txBody>
                  <a:tcPr marL="0" marR="0" marT="0" marB="0" anchor="b"/>
                </a:tc>
              </a:tr>
              <a:tr h="209215">
                <a:tc>
                  <a:txBody>
                    <a:bodyPr/>
                    <a:lstStyle/>
                    <a:p>
                      <a:pPr algn="l" fontAlgn="b"/>
                      <a:r>
                        <a:rPr lang="en-US" sz="1200" u="none" strike="noStrike">
                          <a:effectLst/>
                        </a:rPr>
                        <a:t>Equipment</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a:effectLst/>
                        </a:rPr>
                        <a:t>                         -   </a:t>
                      </a:r>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a:effectLst/>
                        </a:rPr>
                        <a:t>                         -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   </a:t>
                      </a:r>
                      <a:endParaRPr lang="en-US" sz="1200" b="0" i="0" u="none" strike="noStrike">
                        <a:solidFill>
                          <a:srgbClr val="000000"/>
                        </a:solidFill>
                        <a:effectLst/>
                        <a:latin typeface="Calibri"/>
                      </a:endParaRPr>
                    </a:p>
                  </a:txBody>
                  <a:tcPr marL="0" marR="0" marT="0" marB="0" anchor="b"/>
                </a:tc>
                <a:tc>
                  <a:txBody>
                    <a:bodyPr/>
                    <a:lstStyle/>
                    <a:p>
                      <a:pPr algn="ctr" fontAlgn="b"/>
                      <a:r>
                        <a:rPr lang="en-US" sz="1200" u="none" strike="noStrike">
                          <a:effectLst/>
                        </a:rPr>
                        <a:t>#DIV/0!</a:t>
                      </a:r>
                      <a:endParaRPr lang="en-US" sz="1200" b="0" i="0" u="none" strike="noStrike">
                        <a:solidFill>
                          <a:srgbClr val="000000"/>
                        </a:solidFill>
                        <a:effectLst/>
                        <a:latin typeface="Calibri"/>
                      </a:endParaRPr>
                    </a:p>
                  </a:txBody>
                  <a:tcPr marL="0" marR="0" marT="0" marB="0" anchor="b"/>
                </a:tc>
              </a:tr>
              <a:tr h="209215">
                <a:tc>
                  <a:txBody>
                    <a:bodyPr/>
                    <a:lstStyle/>
                    <a:p>
                      <a:pPr algn="l" fontAlgn="b"/>
                      <a:r>
                        <a:rPr lang="en-US" sz="1200" u="none" strike="noStrike">
                          <a:effectLst/>
                        </a:rPr>
                        <a:t>Contractual</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17,641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12,349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(5,292)</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a:effectLst/>
                        </a:rPr>
                        <a:t>-30.00%</a:t>
                      </a:r>
                      <a:endParaRPr lang="en-US" sz="1200" b="0" i="0" u="none" strike="noStrike">
                        <a:solidFill>
                          <a:srgbClr val="000000"/>
                        </a:solidFill>
                        <a:effectLst/>
                        <a:latin typeface="Calibri"/>
                      </a:endParaRPr>
                    </a:p>
                  </a:txBody>
                  <a:tcPr marL="0" marR="0" marT="0" marB="0" anchor="b"/>
                </a:tc>
              </a:tr>
              <a:tr h="209215">
                <a:tc>
                  <a:txBody>
                    <a:bodyPr/>
                    <a:lstStyle/>
                    <a:p>
                      <a:pPr algn="l" fontAlgn="b"/>
                      <a:r>
                        <a:rPr lang="en-US" sz="1200" u="none" strike="noStrike">
                          <a:effectLst/>
                        </a:rPr>
                        <a:t>Materials &amp; Supplies</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77,035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77,035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   </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a:effectLst/>
                        </a:rPr>
                        <a:t>0.00%</a:t>
                      </a:r>
                      <a:endParaRPr lang="en-US" sz="1200" b="0" i="0" u="none" strike="noStrike">
                        <a:solidFill>
                          <a:srgbClr val="000000"/>
                        </a:solidFill>
                        <a:effectLst/>
                        <a:latin typeface="Calibri"/>
                      </a:endParaRPr>
                    </a:p>
                  </a:txBody>
                  <a:tcPr marL="0" marR="0" marT="0" marB="0" anchor="b"/>
                </a:tc>
              </a:tr>
              <a:tr h="209215">
                <a:tc>
                  <a:txBody>
                    <a:bodyPr/>
                    <a:lstStyle/>
                    <a:p>
                      <a:pPr algn="l" fontAlgn="b"/>
                      <a:r>
                        <a:rPr lang="en-US" sz="1200" u="none" strike="noStrike">
                          <a:effectLst/>
                        </a:rPr>
                        <a:t>BOCES</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1,808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1,265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(543)</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a:effectLst/>
                        </a:rPr>
                        <a:t>-30.01%</a:t>
                      </a:r>
                      <a:endParaRPr lang="en-US" sz="1200" b="0" i="0" u="none" strike="noStrike">
                        <a:solidFill>
                          <a:srgbClr val="000000"/>
                        </a:solidFill>
                        <a:effectLst/>
                        <a:latin typeface="Calibri"/>
                      </a:endParaRPr>
                    </a:p>
                  </a:txBody>
                  <a:tcPr marL="0" marR="0" marT="0" marB="0" anchor="b"/>
                </a:tc>
              </a:tr>
              <a:tr h="209215">
                <a:tc>
                  <a:txBody>
                    <a:bodyPr/>
                    <a:lstStyle/>
                    <a:p>
                      <a:pPr algn="l" fontAlgn="b"/>
                      <a:r>
                        <a:rPr lang="en-US" sz="1200" u="none" strike="noStrike">
                          <a:effectLst/>
                        </a:rPr>
                        <a:t>Total Transportation Expenditures</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347,439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301,289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(46,150)</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a:effectLst/>
                        </a:rPr>
                        <a:t>-13.28%</a:t>
                      </a:r>
                      <a:endParaRPr lang="en-US" sz="1200" b="0" i="0" u="none" strike="noStrike">
                        <a:solidFill>
                          <a:srgbClr val="000000"/>
                        </a:solidFill>
                        <a:effectLst/>
                        <a:latin typeface="Calibri"/>
                      </a:endParaRPr>
                    </a:p>
                  </a:txBody>
                  <a:tcPr marL="0" marR="0" marT="0" marB="0" anchor="b"/>
                </a:tc>
              </a:tr>
              <a:tr h="209215">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r>
              <a:tr h="209215">
                <a:tc>
                  <a:txBody>
                    <a:bodyPr/>
                    <a:lstStyle/>
                    <a:p>
                      <a:pPr algn="l" fontAlgn="b"/>
                      <a:r>
                        <a:rPr lang="en-US" sz="1200" u="none" strike="noStrike">
                          <a:effectLst/>
                        </a:rPr>
                        <a:t>Bus Garage Expenditures</a:t>
                      </a:r>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r>
              <a:tr h="209215">
                <a:tc>
                  <a:txBody>
                    <a:bodyPr/>
                    <a:lstStyle/>
                    <a:p>
                      <a:pPr algn="l" fontAlgn="b"/>
                      <a:r>
                        <a:rPr lang="en-US" sz="1200" u="none" strike="noStrike">
                          <a:effectLst/>
                        </a:rPr>
                        <a:t>Staff Salaries</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45,476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45,476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   </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a:effectLst/>
                        </a:rPr>
                        <a:t>0.00%</a:t>
                      </a:r>
                      <a:endParaRPr lang="en-US" sz="1200" b="0" i="0" u="none" strike="noStrike">
                        <a:solidFill>
                          <a:srgbClr val="000000"/>
                        </a:solidFill>
                        <a:effectLst/>
                        <a:latin typeface="Calibri"/>
                      </a:endParaRPr>
                    </a:p>
                  </a:txBody>
                  <a:tcPr marL="0" marR="0" marT="0" marB="0" anchor="b"/>
                </a:tc>
              </a:tr>
              <a:tr h="209215">
                <a:tc>
                  <a:txBody>
                    <a:bodyPr/>
                    <a:lstStyle/>
                    <a:p>
                      <a:pPr algn="l" fontAlgn="b"/>
                      <a:r>
                        <a:rPr lang="en-US" sz="1200" u="none" strike="noStrike">
                          <a:effectLst/>
                        </a:rPr>
                        <a:t>Contractual</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2,341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2,341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   </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a:effectLst/>
                        </a:rPr>
                        <a:t>0.00%</a:t>
                      </a:r>
                      <a:endParaRPr lang="en-US" sz="1200" b="0" i="0" u="none" strike="noStrike">
                        <a:solidFill>
                          <a:srgbClr val="000000"/>
                        </a:solidFill>
                        <a:effectLst/>
                        <a:latin typeface="Calibri"/>
                      </a:endParaRPr>
                    </a:p>
                  </a:txBody>
                  <a:tcPr marL="0" marR="0" marT="0" marB="0" anchor="b"/>
                </a:tc>
              </a:tr>
              <a:tr h="209215">
                <a:tc>
                  <a:txBody>
                    <a:bodyPr/>
                    <a:lstStyle/>
                    <a:p>
                      <a:pPr algn="l" fontAlgn="b"/>
                      <a:r>
                        <a:rPr lang="en-US" sz="1200" u="none" strike="noStrike">
                          <a:effectLst/>
                        </a:rPr>
                        <a:t>Materials &amp; Supplies</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2,850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2,850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   </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a:effectLst/>
                        </a:rPr>
                        <a:t>0.00%</a:t>
                      </a:r>
                      <a:endParaRPr lang="en-US" sz="1200" b="0" i="0" u="none" strike="noStrike">
                        <a:solidFill>
                          <a:srgbClr val="000000"/>
                        </a:solidFill>
                        <a:effectLst/>
                        <a:latin typeface="Calibri"/>
                      </a:endParaRPr>
                    </a:p>
                  </a:txBody>
                  <a:tcPr marL="0" marR="0" marT="0" marB="0" anchor="b"/>
                </a:tc>
              </a:tr>
              <a:tr h="209215">
                <a:tc>
                  <a:txBody>
                    <a:bodyPr/>
                    <a:lstStyle/>
                    <a:p>
                      <a:pPr algn="l" fontAlgn="b"/>
                      <a:r>
                        <a:rPr lang="en-US" sz="1200" u="none" strike="noStrike">
                          <a:effectLst/>
                        </a:rPr>
                        <a:t>Total Garage Expenditures</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50,667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50,667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   </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a:effectLst/>
                        </a:rPr>
                        <a:t>0.00%</a:t>
                      </a:r>
                      <a:endParaRPr lang="en-US" sz="1200" b="0" i="0" u="none" strike="noStrike">
                        <a:solidFill>
                          <a:srgbClr val="000000"/>
                        </a:solidFill>
                        <a:effectLst/>
                        <a:latin typeface="Calibri"/>
                      </a:endParaRPr>
                    </a:p>
                  </a:txBody>
                  <a:tcPr marL="0" marR="0" marT="0" marB="0" anchor="b"/>
                </a:tc>
              </a:tr>
              <a:tr h="209215">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r>
              <a:tr h="209215">
                <a:tc>
                  <a:txBody>
                    <a:bodyPr/>
                    <a:lstStyle/>
                    <a:p>
                      <a:pPr algn="l" fontAlgn="b"/>
                      <a:r>
                        <a:rPr lang="en-US" sz="1200" u="none" strike="noStrike">
                          <a:effectLst/>
                        </a:rPr>
                        <a:t>Contracted Transportation</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44,100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44,100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   </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a:effectLst/>
                        </a:rPr>
                        <a:t>0.00%</a:t>
                      </a:r>
                      <a:endParaRPr lang="en-US" sz="1200" b="0" i="0" u="none" strike="noStrike">
                        <a:solidFill>
                          <a:srgbClr val="000000"/>
                        </a:solidFill>
                        <a:effectLst/>
                        <a:latin typeface="Calibri"/>
                      </a:endParaRPr>
                    </a:p>
                  </a:txBody>
                  <a:tcPr marL="0" marR="0" marT="0" marB="0" anchor="b"/>
                </a:tc>
              </a:tr>
              <a:tr h="209215">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r>
              <a:tr h="209215">
                <a:tc>
                  <a:txBody>
                    <a:bodyPr/>
                    <a:lstStyle/>
                    <a:p>
                      <a:pPr algn="l" fontAlgn="b"/>
                      <a:r>
                        <a:rPr lang="en-US" sz="1200" u="none" strike="noStrike">
                          <a:effectLst/>
                        </a:rPr>
                        <a:t>Fringe Benefits</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341,976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298,962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(43,015)</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a:effectLst/>
                        </a:rPr>
                        <a:t>-12.58%</a:t>
                      </a:r>
                      <a:endParaRPr lang="en-US" sz="1200" b="0" i="0" u="none" strike="noStrike">
                        <a:solidFill>
                          <a:srgbClr val="000000"/>
                        </a:solidFill>
                        <a:effectLst/>
                        <a:latin typeface="Calibri"/>
                      </a:endParaRPr>
                    </a:p>
                  </a:txBody>
                  <a:tcPr marL="0" marR="0" marT="0" marB="0" anchor="b"/>
                </a:tc>
              </a:tr>
              <a:tr h="209215">
                <a:tc>
                  <a:txBody>
                    <a:bodyPr/>
                    <a:lstStyle/>
                    <a:p>
                      <a:pPr algn="l" fontAlgn="b"/>
                      <a:r>
                        <a:rPr lang="en-US" sz="1200" u="none" strike="noStrike">
                          <a:effectLst/>
                        </a:rPr>
                        <a:t>Debt Service on Buses</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265,406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265,406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   </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a:effectLst/>
                        </a:rPr>
                        <a:t>0.00%</a:t>
                      </a:r>
                      <a:endParaRPr lang="en-US" sz="1200" b="0" i="0" u="none" strike="noStrike">
                        <a:solidFill>
                          <a:srgbClr val="000000"/>
                        </a:solidFill>
                        <a:effectLst/>
                        <a:latin typeface="Calibri"/>
                      </a:endParaRPr>
                    </a:p>
                  </a:txBody>
                  <a:tcPr marL="0" marR="0" marT="0" marB="0" anchor="b"/>
                </a:tc>
              </a:tr>
              <a:tr h="209215">
                <a:tc>
                  <a:txBody>
                    <a:bodyPr/>
                    <a:lstStyle/>
                    <a:p>
                      <a:pPr algn="l" fontAlgn="b"/>
                      <a:r>
                        <a:rPr lang="en-US" sz="1200" u="none" strike="noStrike">
                          <a:effectLst/>
                        </a:rPr>
                        <a:t>Bus Garage Lease</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20,620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20,620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   </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a:effectLst/>
                        </a:rPr>
                        <a:t>0.00%</a:t>
                      </a:r>
                      <a:endParaRPr lang="en-US" sz="1200" b="0" i="0" u="none" strike="noStrike">
                        <a:solidFill>
                          <a:srgbClr val="000000"/>
                        </a:solidFill>
                        <a:effectLst/>
                        <a:latin typeface="Calibri"/>
                      </a:endParaRPr>
                    </a:p>
                  </a:txBody>
                  <a:tcPr marL="0" marR="0" marT="0" marB="0" anchor="b"/>
                </a:tc>
              </a:tr>
              <a:tr h="209215">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r>
              <a:tr h="217262">
                <a:tc>
                  <a:txBody>
                    <a:bodyPr/>
                    <a:lstStyle/>
                    <a:p>
                      <a:pPr algn="l" fontAlgn="b"/>
                      <a:r>
                        <a:rPr lang="en-US" sz="1200" u="none" strike="noStrike">
                          <a:effectLst/>
                        </a:rPr>
                        <a:t>Total Transportation Expenditures</a:t>
                      </a:r>
                      <a:endParaRPr lang="en-US" sz="1200" b="1"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1,070,208 </a:t>
                      </a:r>
                      <a:endParaRPr lang="en-US" sz="1200" b="1"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981,044 </a:t>
                      </a:r>
                      <a:endParaRPr lang="en-US" sz="1200" b="1"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(89,165)</a:t>
                      </a:r>
                      <a:endParaRPr lang="en-US" sz="1200" b="1" i="0" u="none" strike="noStrike">
                        <a:solidFill>
                          <a:srgbClr val="000000"/>
                        </a:solidFill>
                        <a:effectLst/>
                        <a:latin typeface="Calibri"/>
                      </a:endParaRPr>
                    </a:p>
                  </a:txBody>
                  <a:tcPr marL="0" marR="0" marT="0" marB="0" anchor="b"/>
                </a:tc>
                <a:tc>
                  <a:txBody>
                    <a:bodyPr/>
                    <a:lstStyle/>
                    <a:p>
                      <a:pPr algn="r" fontAlgn="b"/>
                      <a:r>
                        <a:rPr lang="en-US" sz="1200" u="none" strike="noStrike" dirty="0">
                          <a:effectLst/>
                        </a:rPr>
                        <a:t>-8.33%</a:t>
                      </a:r>
                      <a:endParaRPr lang="en-US" sz="1200" b="1" i="0" u="none" strike="noStrike" dirty="0">
                        <a:solidFill>
                          <a:srgbClr val="000000"/>
                        </a:solidFill>
                        <a:effectLst/>
                        <a:latin typeface="Calibri"/>
                      </a:endParaRPr>
                    </a:p>
                  </a:txBody>
                  <a:tcPr marL="0" marR="0" marT="0" marB="0" anchor="b"/>
                </a:tc>
              </a:tr>
            </a:tbl>
          </a:graphicData>
        </a:graphic>
      </p:graphicFrame>
    </p:spTree>
    <p:extLst>
      <p:ext uri="{BB962C8B-B14F-4D97-AF65-F5344CB8AC3E}">
        <p14:creationId xmlns:p14="http://schemas.microsoft.com/office/powerpoint/2010/main" val="2272250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34399" cy="549275"/>
          </a:xfrm>
        </p:spPr>
        <p:txBody>
          <a:bodyPr/>
          <a:lstStyle/>
          <a:p>
            <a:r>
              <a:rPr lang="en-US" dirty="0" smtClean="0"/>
              <a:t>Revenues – current </a:t>
            </a:r>
            <a:r>
              <a:rPr lang="en-US" dirty="0" err="1" smtClean="0"/>
              <a:t>vs</a:t>
            </a:r>
            <a:r>
              <a:rPr lang="en-US" dirty="0" smtClean="0"/>
              <a:t> option 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76160655"/>
              </p:ext>
            </p:extLst>
          </p:nvPr>
        </p:nvGraphicFramePr>
        <p:xfrm>
          <a:off x="304798" y="762011"/>
          <a:ext cx="8077203" cy="5412912"/>
        </p:xfrm>
        <a:graphic>
          <a:graphicData uri="http://schemas.openxmlformats.org/drawingml/2006/table">
            <a:tbl>
              <a:tblPr>
                <a:tableStyleId>{5C22544A-7EE6-4342-B048-85BDC9FD1C3A}</a:tableStyleId>
              </a:tblPr>
              <a:tblGrid>
                <a:gridCol w="3015479"/>
                <a:gridCol w="1201080"/>
                <a:gridCol w="1201080"/>
                <a:gridCol w="1201080"/>
                <a:gridCol w="1201080"/>
                <a:gridCol w="257404"/>
              </a:tblGrid>
              <a:tr h="206430">
                <a:tc>
                  <a:txBody>
                    <a:bodyPr/>
                    <a:lstStyle/>
                    <a:p>
                      <a:pPr algn="l" fontAlgn="b"/>
                      <a:endParaRPr lang="en-US" sz="1200" b="0" i="0" u="none" strike="noStrike" dirty="0">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a:effectLst/>
                        </a:rPr>
                        <a:t>1/1.25 Mile Limits</a:t>
                      </a:r>
                      <a:endParaRPr lang="en-US" sz="1200" b="1" i="0" u="none" strike="noStrike" dirty="0">
                        <a:solidFill>
                          <a:srgbClr val="000000"/>
                        </a:solidFill>
                        <a:effectLst/>
                        <a:latin typeface="Calibri"/>
                      </a:endParaRPr>
                    </a:p>
                  </a:txBody>
                  <a:tcPr marL="0" marR="0" marT="0" marB="0" anchor="b">
                    <a:solidFill>
                      <a:schemeClr val="accent2">
                        <a:lumMod val="60000"/>
                        <a:lumOff val="40000"/>
                      </a:schemeClr>
                    </a:solidFill>
                  </a:tcPr>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endParaRPr lang="en-US" sz="1200"/>
                    </a:p>
                  </a:txBody>
                  <a:tcPr marL="35039" marR="35039" marT="17519" marB="17519"/>
                </a:tc>
              </a:tr>
              <a:tr h="206430">
                <a:tc>
                  <a:txBody>
                    <a:bodyPr/>
                    <a:lstStyle/>
                    <a:p>
                      <a:pPr algn="l" fontAlgn="b"/>
                      <a:endParaRPr lang="en-US" sz="1200" b="0" i="0" u="none" strike="noStrike" dirty="0">
                        <a:solidFill>
                          <a:srgbClr val="000000"/>
                        </a:solidFill>
                        <a:effectLst/>
                        <a:latin typeface="Calibri"/>
                      </a:endParaRPr>
                    </a:p>
                  </a:txBody>
                  <a:tcPr marL="0" marR="0" marT="0" marB="0" anchor="b"/>
                </a:tc>
                <a:tc>
                  <a:txBody>
                    <a:bodyPr/>
                    <a:lstStyle/>
                    <a:p>
                      <a:pPr algn="ctr" fontAlgn="b"/>
                      <a:r>
                        <a:rPr lang="en-US" sz="1200" u="none" strike="noStrike">
                          <a:effectLst/>
                        </a:rPr>
                        <a:t>Projected</a:t>
                      </a:r>
                      <a:endParaRPr lang="en-US" sz="1200" b="1" i="0" u="none" strike="noStrike">
                        <a:solidFill>
                          <a:srgbClr val="000000"/>
                        </a:solidFill>
                        <a:effectLst/>
                        <a:latin typeface="Calibri"/>
                      </a:endParaRPr>
                    </a:p>
                  </a:txBody>
                  <a:tcPr marL="0" marR="0" marT="0" marB="0" anchor="b"/>
                </a:tc>
                <a:tc>
                  <a:txBody>
                    <a:bodyPr/>
                    <a:lstStyle/>
                    <a:p>
                      <a:pPr algn="ctr" fontAlgn="b"/>
                      <a:r>
                        <a:rPr lang="en-US" sz="1200" u="none" strike="noStrike">
                          <a:effectLst/>
                        </a:rPr>
                        <a:t>Projected</a:t>
                      </a:r>
                      <a:endParaRPr lang="en-US" sz="1200" b="1"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endParaRPr lang="en-US" sz="1200"/>
                    </a:p>
                  </a:txBody>
                  <a:tcPr marL="35039" marR="35039" marT="17519" marB="17519"/>
                </a:tc>
              </a:tr>
              <a:tr h="206430">
                <a:tc>
                  <a:txBody>
                    <a:bodyPr/>
                    <a:lstStyle/>
                    <a:p>
                      <a:pPr algn="l" fontAlgn="b"/>
                      <a:r>
                        <a:rPr lang="en-US" sz="1200" u="sng" strike="noStrike" dirty="0">
                          <a:effectLst/>
                        </a:rPr>
                        <a:t>Transportation Revenue*</a:t>
                      </a:r>
                      <a:endParaRPr lang="en-US" sz="1200" b="1" i="0" u="sng" strike="noStrike" dirty="0">
                        <a:solidFill>
                          <a:srgbClr val="000000"/>
                        </a:solidFill>
                        <a:effectLst/>
                        <a:latin typeface="Calibri"/>
                      </a:endParaRPr>
                    </a:p>
                  </a:txBody>
                  <a:tcPr marL="0" marR="0" marT="0" marB="0" anchor="b"/>
                </a:tc>
                <a:tc>
                  <a:txBody>
                    <a:bodyPr/>
                    <a:lstStyle/>
                    <a:p>
                      <a:pPr algn="ctr" fontAlgn="b"/>
                      <a:r>
                        <a:rPr lang="en-US" sz="1200" u="sng" strike="noStrike">
                          <a:effectLst/>
                        </a:rPr>
                        <a:t>2013-14</a:t>
                      </a:r>
                      <a:endParaRPr lang="en-US" sz="1200" b="1" i="0" u="sng" strike="noStrike">
                        <a:solidFill>
                          <a:srgbClr val="000000"/>
                        </a:solidFill>
                        <a:effectLst/>
                        <a:latin typeface="Calibri"/>
                      </a:endParaRPr>
                    </a:p>
                  </a:txBody>
                  <a:tcPr marL="0" marR="0" marT="0" marB="0" anchor="b"/>
                </a:tc>
                <a:tc>
                  <a:txBody>
                    <a:bodyPr/>
                    <a:lstStyle/>
                    <a:p>
                      <a:pPr algn="ctr" fontAlgn="b"/>
                      <a:r>
                        <a:rPr lang="en-US" sz="1200" u="sng" strike="noStrike">
                          <a:effectLst/>
                        </a:rPr>
                        <a:t>2013-14</a:t>
                      </a:r>
                      <a:endParaRPr lang="en-US" sz="1200" b="1" i="0" u="sng" strike="noStrike">
                        <a:solidFill>
                          <a:srgbClr val="000000"/>
                        </a:solidFill>
                        <a:effectLst/>
                        <a:latin typeface="Calibri"/>
                      </a:endParaRPr>
                    </a:p>
                  </a:txBody>
                  <a:tcPr marL="0" marR="0" marT="0" marB="0" anchor="b"/>
                </a:tc>
                <a:tc>
                  <a:txBody>
                    <a:bodyPr/>
                    <a:lstStyle/>
                    <a:p>
                      <a:pPr algn="ctr" fontAlgn="b"/>
                      <a:r>
                        <a:rPr lang="en-US" sz="1200" u="none" strike="noStrike">
                          <a:effectLst/>
                        </a:rPr>
                        <a:t> $ Increase </a:t>
                      </a:r>
                      <a:endParaRPr lang="en-US" sz="1200" b="1" i="0" u="none" strike="noStrike">
                        <a:solidFill>
                          <a:srgbClr val="000000"/>
                        </a:solidFill>
                        <a:effectLst/>
                        <a:latin typeface="Calibri"/>
                      </a:endParaRPr>
                    </a:p>
                  </a:txBody>
                  <a:tcPr marL="0" marR="0" marT="0" marB="0" anchor="b"/>
                </a:tc>
                <a:tc>
                  <a:txBody>
                    <a:bodyPr/>
                    <a:lstStyle/>
                    <a:p>
                      <a:pPr algn="ctr" fontAlgn="b"/>
                      <a:r>
                        <a:rPr lang="en-US" sz="1200" u="none" strike="noStrike">
                          <a:effectLst/>
                        </a:rPr>
                        <a:t>% Increase</a:t>
                      </a:r>
                      <a:endParaRPr lang="en-US" sz="1200" b="1" i="0" u="none" strike="noStrike">
                        <a:solidFill>
                          <a:srgbClr val="000000"/>
                        </a:solidFill>
                        <a:effectLst/>
                        <a:latin typeface="Calibri"/>
                      </a:endParaRPr>
                    </a:p>
                  </a:txBody>
                  <a:tcPr marL="0" marR="0" marT="0" marB="0" anchor="b"/>
                </a:tc>
                <a:tc>
                  <a:txBody>
                    <a:bodyPr/>
                    <a:lstStyle/>
                    <a:p>
                      <a:endParaRPr lang="en-US" sz="1200"/>
                    </a:p>
                  </a:txBody>
                  <a:tcPr marL="35039" marR="35039" marT="17519" marB="17519"/>
                </a:tc>
              </a:tr>
              <a:tr h="206430">
                <a:tc>
                  <a:txBody>
                    <a:bodyPr/>
                    <a:lstStyle/>
                    <a:p>
                      <a:pPr algn="l" fontAlgn="b"/>
                      <a:r>
                        <a:rPr lang="en-US" sz="1200" u="none" strike="noStrike" dirty="0">
                          <a:effectLst/>
                        </a:rPr>
                        <a:t>Assumed Debt Service-Capital Expenditures</a:t>
                      </a:r>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dirty="0">
                          <a:effectLst/>
                        </a:rPr>
                        <a:t>                252,136 </a:t>
                      </a:r>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dirty="0">
                          <a:effectLst/>
                        </a:rPr>
                        <a:t>                252,136 </a:t>
                      </a:r>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a:effectLst/>
                        </a:rPr>
                        <a:t>                         -   </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a:effectLst/>
                        </a:rPr>
                        <a:t>0.00%</a:t>
                      </a:r>
                      <a:endParaRPr lang="en-US" sz="1200" b="0" i="0" u="none" strike="noStrike">
                        <a:solidFill>
                          <a:srgbClr val="000000"/>
                        </a:solidFill>
                        <a:effectLst/>
                        <a:latin typeface="Calibri"/>
                      </a:endParaRPr>
                    </a:p>
                  </a:txBody>
                  <a:tcPr marL="0" marR="0" marT="0" marB="0" anchor="b"/>
                </a:tc>
                <a:tc>
                  <a:txBody>
                    <a:bodyPr/>
                    <a:lstStyle/>
                    <a:p>
                      <a:endParaRPr lang="en-US" sz="1200"/>
                    </a:p>
                  </a:txBody>
                  <a:tcPr marL="35039" marR="35039" marT="17519" marB="17519"/>
                </a:tc>
              </a:tr>
              <a:tr h="206430">
                <a:tc>
                  <a:txBody>
                    <a:bodyPr/>
                    <a:lstStyle/>
                    <a:p>
                      <a:pPr algn="l" fontAlgn="b"/>
                      <a:r>
                        <a:rPr lang="en-US" sz="1200" u="none" strike="noStrike">
                          <a:effectLst/>
                        </a:rPr>
                        <a:t>Deduct for Other Purpose Mileage</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a:effectLst/>
                        </a:rPr>
                        <a:t>                (31,517)</a:t>
                      </a:r>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dirty="0">
                          <a:effectLst/>
                        </a:rPr>
                        <a:t>                (31,517)</a:t>
                      </a:r>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a:effectLst/>
                        </a:rPr>
                        <a:t>                         -   </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a:effectLst/>
                        </a:rPr>
                        <a:t>0.00%</a:t>
                      </a:r>
                      <a:endParaRPr lang="en-US" sz="1200" b="0" i="0" u="none" strike="noStrike">
                        <a:solidFill>
                          <a:srgbClr val="000000"/>
                        </a:solidFill>
                        <a:effectLst/>
                        <a:latin typeface="Calibri"/>
                      </a:endParaRPr>
                    </a:p>
                  </a:txBody>
                  <a:tcPr marL="0" marR="0" marT="0" marB="0" anchor="b"/>
                </a:tc>
                <a:tc>
                  <a:txBody>
                    <a:bodyPr/>
                    <a:lstStyle/>
                    <a:p>
                      <a:endParaRPr lang="en-US" sz="1200"/>
                    </a:p>
                  </a:txBody>
                  <a:tcPr marL="35039" marR="35039" marT="17519" marB="17519"/>
                </a:tc>
              </a:tr>
              <a:tr h="206430">
                <a:tc>
                  <a:txBody>
                    <a:bodyPr/>
                    <a:lstStyle/>
                    <a:p>
                      <a:pPr algn="l" fontAlgn="b"/>
                      <a:r>
                        <a:rPr lang="en-US" sz="1200" u="none" strike="noStrike">
                          <a:effectLst/>
                        </a:rPr>
                        <a:t>Deduct for Non-Allowable Students</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(53,982)</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a:effectLst/>
                        </a:rPr>
                        <a:t>                (37,248)</a:t>
                      </a:r>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a:effectLst/>
                        </a:rPr>
                        <a:t>                  16,734 </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a:effectLst/>
                        </a:rPr>
                        <a:t>-31.00%</a:t>
                      </a:r>
                      <a:endParaRPr lang="en-US" sz="1200" b="0" i="0" u="none" strike="noStrike">
                        <a:solidFill>
                          <a:srgbClr val="000000"/>
                        </a:solidFill>
                        <a:effectLst/>
                        <a:latin typeface="Calibri"/>
                      </a:endParaRPr>
                    </a:p>
                  </a:txBody>
                  <a:tcPr marL="0" marR="0" marT="0" marB="0" anchor="b"/>
                </a:tc>
                <a:tc>
                  <a:txBody>
                    <a:bodyPr/>
                    <a:lstStyle/>
                    <a:p>
                      <a:endParaRPr lang="en-US" sz="1200"/>
                    </a:p>
                  </a:txBody>
                  <a:tcPr marL="35039" marR="35039" marT="17519" marB="17519"/>
                </a:tc>
              </a:tr>
              <a:tr h="206430">
                <a:tc>
                  <a:txBody>
                    <a:bodyPr/>
                    <a:lstStyle/>
                    <a:p>
                      <a:pPr algn="l" fontAlgn="b"/>
                      <a:r>
                        <a:rPr lang="en-US" sz="1200" u="none" strike="noStrike">
                          <a:effectLst/>
                        </a:rPr>
                        <a:t>Total Assumed Aidable Debt Service</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166,636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a:effectLst/>
                        </a:rPr>
                        <a:t>                183,371 </a:t>
                      </a:r>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a:effectLst/>
                        </a:rPr>
                        <a:t>                  16,734 </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a:effectLst/>
                        </a:rPr>
                        <a:t>10.04%</a:t>
                      </a:r>
                      <a:endParaRPr lang="en-US" sz="1200" b="0" i="0" u="none" strike="noStrike">
                        <a:solidFill>
                          <a:srgbClr val="000000"/>
                        </a:solidFill>
                        <a:effectLst/>
                        <a:latin typeface="Calibri"/>
                      </a:endParaRPr>
                    </a:p>
                  </a:txBody>
                  <a:tcPr marL="0" marR="0" marT="0" marB="0" anchor="b"/>
                </a:tc>
                <a:tc>
                  <a:txBody>
                    <a:bodyPr/>
                    <a:lstStyle/>
                    <a:p>
                      <a:endParaRPr lang="en-US" sz="1200"/>
                    </a:p>
                  </a:txBody>
                  <a:tcPr marL="35039" marR="35039" marT="17519" marB="17519"/>
                </a:tc>
              </a:tr>
              <a:tr h="206430">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dirty="0">
                        <a:solidFill>
                          <a:srgbClr val="000000"/>
                        </a:solidFill>
                        <a:effectLst/>
                        <a:latin typeface="Calibri"/>
                      </a:endParaRPr>
                    </a:p>
                  </a:txBody>
                  <a:tcPr marL="0" marR="0" marT="0" marB="0" anchor="b"/>
                </a:tc>
                <a:tc>
                  <a:txBody>
                    <a:bodyPr/>
                    <a:lstStyle/>
                    <a:p>
                      <a:pPr algn="l" fontAlgn="b"/>
                      <a:endParaRPr lang="en-US" sz="1200" b="0" i="0" u="none" strike="noStrike" dirty="0">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endParaRPr lang="en-US" sz="1200"/>
                    </a:p>
                  </a:txBody>
                  <a:tcPr marL="35039" marR="35039" marT="17519" marB="17519"/>
                </a:tc>
              </a:tr>
              <a:tr h="206430">
                <a:tc>
                  <a:txBody>
                    <a:bodyPr/>
                    <a:lstStyle/>
                    <a:p>
                      <a:pPr algn="l" fontAlgn="b"/>
                      <a:r>
                        <a:rPr lang="en-US" sz="1200" u="none" strike="noStrike">
                          <a:effectLst/>
                        </a:rPr>
                        <a:t>Operating Expenditures</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566,497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a:effectLst/>
                        </a:rPr>
                        <a:t>                477,333 </a:t>
                      </a:r>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a:effectLst/>
                        </a:rPr>
                        <a:t>                (89,165)</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a:effectLst/>
                        </a:rPr>
                        <a:t>-15.74%</a:t>
                      </a:r>
                      <a:endParaRPr lang="en-US" sz="1200" b="0" i="0" u="none" strike="noStrike">
                        <a:solidFill>
                          <a:srgbClr val="000000"/>
                        </a:solidFill>
                        <a:effectLst/>
                        <a:latin typeface="Calibri"/>
                      </a:endParaRPr>
                    </a:p>
                  </a:txBody>
                  <a:tcPr marL="0" marR="0" marT="0" marB="0" anchor="b"/>
                </a:tc>
                <a:tc>
                  <a:txBody>
                    <a:bodyPr/>
                    <a:lstStyle/>
                    <a:p>
                      <a:endParaRPr lang="en-US" sz="1200"/>
                    </a:p>
                  </a:txBody>
                  <a:tcPr marL="35039" marR="35039" marT="17519" marB="17519"/>
                </a:tc>
              </a:tr>
              <a:tr h="206430">
                <a:tc>
                  <a:txBody>
                    <a:bodyPr/>
                    <a:lstStyle/>
                    <a:p>
                      <a:pPr algn="l" fontAlgn="b"/>
                      <a:r>
                        <a:rPr lang="en-US" sz="1200" u="none" strike="noStrike">
                          <a:effectLst/>
                        </a:rPr>
                        <a:t>Deduct for Other Purpose Mileage</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(70,812)</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a:effectLst/>
                        </a:rPr>
                        <a:t>                (59,667)</a:t>
                      </a:r>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dirty="0">
                          <a:effectLst/>
                        </a:rPr>
                        <a:t>                  11,146 </a:t>
                      </a:r>
                      <a:endParaRPr lang="en-US" sz="1200" b="0" i="0" u="none" strike="noStrike" dirty="0">
                        <a:solidFill>
                          <a:srgbClr val="000000"/>
                        </a:solidFill>
                        <a:effectLst/>
                        <a:latin typeface="Calibri"/>
                      </a:endParaRPr>
                    </a:p>
                  </a:txBody>
                  <a:tcPr marL="0" marR="0" marT="0" marB="0" anchor="b"/>
                </a:tc>
                <a:tc>
                  <a:txBody>
                    <a:bodyPr/>
                    <a:lstStyle/>
                    <a:p>
                      <a:pPr algn="r" fontAlgn="b"/>
                      <a:r>
                        <a:rPr lang="en-US" sz="1200" u="none" strike="noStrike">
                          <a:effectLst/>
                        </a:rPr>
                        <a:t>-15.74%</a:t>
                      </a:r>
                      <a:endParaRPr lang="en-US" sz="1200" b="0" i="0" u="none" strike="noStrike">
                        <a:solidFill>
                          <a:srgbClr val="000000"/>
                        </a:solidFill>
                        <a:effectLst/>
                        <a:latin typeface="Calibri"/>
                      </a:endParaRPr>
                    </a:p>
                  </a:txBody>
                  <a:tcPr marL="0" marR="0" marT="0" marB="0" anchor="b"/>
                </a:tc>
                <a:tc>
                  <a:txBody>
                    <a:bodyPr/>
                    <a:lstStyle/>
                    <a:p>
                      <a:endParaRPr lang="en-US" sz="1200"/>
                    </a:p>
                  </a:txBody>
                  <a:tcPr marL="35039" marR="35039" marT="17519" marB="17519"/>
                </a:tc>
              </a:tr>
              <a:tr h="206430">
                <a:tc>
                  <a:txBody>
                    <a:bodyPr/>
                    <a:lstStyle/>
                    <a:p>
                      <a:pPr algn="l" fontAlgn="b"/>
                      <a:r>
                        <a:rPr lang="en-US" sz="1200" u="none" strike="noStrike">
                          <a:effectLst/>
                        </a:rPr>
                        <a:t>Deduct for Non-Allowable Students</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(121,287)</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a:effectLst/>
                        </a:rPr>
                        <a:t>                (70,516)</a:t>
                      </a:r>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a:effectLst/>
                        </a:rPr>
                        <a:t>                  50,771 </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a:effectLst/>
                        </a:rPr>
                        <a:t>-41.86%</a:t>
                      </a:r>
                      <a:endParaRPr lang="en-US" sz="1200" b="0" i="0" u="none" strike="noStrike">
                        <a:solidFill>
                          <a:srgbClr val="000000"/>
                        </a:solidFill>
                        <a:effectLst/>
                        <a:latin typeface="Calibri"/>
                      </a:endParaRPr>
                    </a:p>
                  </a:txBody>
                  <a:tcPr marL="0" marR="0" marT="0" marB="0" anchor="b"/>
                </a:tc>
                <a:tc>
                  <a:txBody>
                    <a:bodyPr/>
                    <a:lstStyle/>
                    <a:p>
                      <a:endParaRPr lang="en-US" sz="1200"/>
                    </a:p>
                  </a:txBody>
                  <a:tcPr marL="35039" marR="35039" marT="17519" marB="17519"/>
                </a:tc>
              </a:tr>
              <a:tr h="206430">
                <a:tc>
                  <a:txBody>
                    <a:bodyPr/>
                    <a:lstStyle/>
                    <a:p>
                      <a:pPr algn="l" fontAlgn="b"/>
                      <a:r>
                        <a:rPr lang="en-US" sz="1200" u="none" strike="noStrike">
                          <a:effectLst/>
                        </a:rPr>
                        <a:t>Sale of Buses</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(69,000)</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a:effectLst/>
                        </a:rPr>
                        <a:t>                (69,000)</a:t>
                      </a:r>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a:effectLst/>
                        </a:rPr>
                        <a:t>                         -   </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dirty="0">
                          <a:effectLst/>
                        </a:rPr>
                        <a:t>0.00%</a:t>
                      </a:r>
                      <a:endParaRPr lang="en-US" sz="1200" b="0" i="0" u="none" strike="noStrike" dirty="0">
                        <a:solidFill>
                          <a:srgbClr val="000000"/>
                        </a:solidFill>
                        <a:effectLst/>
                        <a:latin typeface="Calibri"/>
                      </a:endParaRPr>
                    </a:p>
                  </a:txBody>
                  <a:tcPr marL="0" marR="0" marT="0" marB="0" anchor="b"/>
                </a:tc>
                <a:tc>
                  <a:txBody>
                    <a:bodyPr/>
                    <a:lstStyle/>
                    <a:p>
                      <a:endParaRPr lang="en-US" sz="1200"/>
                    </a:p>
                  </a:txBody>
                  <a:tcPr marL="35039" marR="35039" marT="17519" marB="17519"/>
                </a:tc>
              </a:tr>
              <a:tr h="206430">
                <a:tc>
                  <a:txBody>
                    <a:bodyPr/>
                    <a:lstStyle/>
                    <a:p>
                      <a:pPr algn="l" fontAlgn="b"/>
                      <a:r>
                        <a:rPr lang="en-US" sz="1200" u="none" strike="noStrike">
                          <a:effectLst/>
                        </a:rPr>
                        <a:t>Operating Expenditures Approved for Aid</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305,398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a:effectLst/>
                        </a:rPr>
                        <a:t>                278,150 </a:t>
                      </a:r>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a:effectLst/>
                        </a:rPr>
                        <a:t>                (27,248)</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dirty="0">
                          <a:effectLst/>
                        </a:rPr>
                        <a:t>-8.92%</a:t>
                      </a:r>
                      <a:endParaRPr lang="en-US" sz="1200" b="0" i="0" u="none" strike="noStrike" dirty="0">
                        <a:solidFill>
                          <a:srgbClr val="000000"/>
                        </a:solidFill>
                        <a:effectLst/>
                        <a:latin typeface="Calibri"/>
                      </a:endParaRPr>
                    </a:p>
                  </a:txBody>
                  <a:tcPr marL="0" marR="0" marT="0" marB="0" anchor="b"/>
                </a:tc>
                <a:tc>
                  <a:txBody>
                    <a:bodyPr/>
                    <a:lstStyle/>
                    <a:p>
                      <a:endParaRPr lang="en-US" sz="1200"/>
                    </a:p>
                  </a:txBody>
                  <a:tcPr marL="35039" marR="35039" marT="17519" marB="17519"/>
                </a:tc>
              </a:tr>
              <a:tr h="206430">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dirty="0">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endParaRPr lang="en-US" sz="1200"/>
                    </a:p>
                  </a:txBody>
                  <a:tcPr marL="35039" marR="35039" marT="17519" marB="17519"/>
                </a:tc>
              </a:tr>
              <a:tr h="206430">
                <a:tc>
                  <a:txBody>
                    <a:bodyPr/>
                    <a:lstStyle/>
                    <a:p>
                      <a:pPr algn="l" fontAlgn="b"/>
                      <a:r>
                        <a:rPr lang="en-US" sz="1200" u="none" strike="noStrike">
                          <a:effectLst/>
                        </a:rPr>
                        <a:t>Transportation Contracts</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42,000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a:effectLst/>
                        </a:rPr>
                        <a:t>                  42,000 </a:t>
                      </a:r>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a:effectLst/>
                        </a:rPr>
                        <a:t>                         -   </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dirty="0">
                          <a:effectLst/>
                        </a:rPr>
                        <a:t>0.00%</a:t>
                      </a:r>
                      <a:endParaRPr lang="en-US" sz="1200" b="0" i="0" u="none" strike="noStrike" dirty="0">
                        <a:solidFill>
                          <a:srgbClr val="000000"/>
                        </a:solidFill>
                        <a:effectLst/>
                        <a:latin typeface="Calibri"/>
                      </a:endParaRPr>
                    </a:p>
                  </a:txBody>
                  <a:tcPr marL="0" marR="0" marT="0" marB="0" anchor="b"/>
                </a:tc>
                <a:tc>
                  <a:txBody>
                    <a:bodyPr/>
                    <a:lstStyle/>
                    <a:p>
                      <a:endParaRPr lang="en-US" sz="1200"/>
                    </a:p>
                  </a:txBody>
                  <a:tcPr marL="35039" marR="35039" marT="17519" marB="17519"/>
                </a:tc>
              </a:tr>
              <a:tr h="206430">
                <a:tc>
                  <a:txBody>
                    <a:bodyPr/>
                    <a:lstStyle/>
                    <a:p>
                      <a:pPr algn="l" fontAlgn="b"/>
                      <a:r>
                        <a:rPr lang="en-US" sz="1200" u="none" strike="noStrike">
                          <a:effectLst/>
                        </a:rPr>
                        <a:t>Deduct for Non-Allowable Students</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(8,992)</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a:effectLst/>
                        </a:rPr>
                        <a:t>                  (6,205)</a:t>
                      </a:r>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a:effectLst/>
                        </a:rPr>
                        <a:t>                    2,788 </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a:effectLst/>
                        </a:rPr>
                        <a:t>-31.00%</a:t>
                      </a:r>
                      <a:endParaRPr lang="en-US" sz="1200" b="0" i="0" u="none" strike="noStrike">
                        <a:solidFill>
                          <a:srgbClr val="000000"/>
                        </a:solidFill>
                        <a:effectLst/>
                        <a:latin typeface="Calibri"/>
                      </a:endParaRPr>
                    </a:p>
                  </a:txBody>
                  <a:tcPr marL="0" marR="0" marT="0" marB="0" anchor="b"/>
                </a:tc>
                <a:tc>
                  <a:txBody>
                    <a:bodyPr/>
                    <a:lstStyle/>
                    <a:p>
                      <a:endParaRPr lang="en-US" sz="1200" dirty="0"/>
                    </a:p>
                  </a:txBody>
                  <a:tcPr marL="35039" marR="35039" marT="17519" marB="17519"/>
                </a:tc>
              </a:tr>
              <a:tr h="206430">
                <a:tc>
                  <a:txBody>
                    <a:bodyPr/>
                    <a:lstStyle/>
                    <a:p>
                      <a:pPr algn="l" fontAlgn="b"/>
                      <a:r>
                        <a:rPr lang="en-US" sz="1200" u="none" strike="noStrike">
                          <a:effectLst/>
                        </a:rPr>
                        <a:t>Aidable Contract Expenses</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33,008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a:effectLst/>
                        </a:rPr>
                        <a:t>                  35,795 </a:t>
                      </a:r>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a:effectLst/>
                        </a:rPr>
                        <a:t>                    2,788 </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a:effectLst/>
                        </a:rPr>
                        <a:t>8.45%</a:t>
                      </a:r>
                      <a:endParaRPr lang="en-US" sz="1200" b="0" i="0" u="none" strike="noStrike">
                        <a:solidFill>
                          <a:srgbClr val="000000"/>
                        </a:solidFill>
                        <a:effectLst/>
                        <a:latin typeface="Calibri"/>
                      </a:endParaRPr>
                    </a:p>
                  </a:txBody>
                  <a:tcPr marL="0" marR="0" marT="0" marB="0" anchor="b"/>
                </a:tc>
                <a:tc>
                  <a:txBody>
                    <a:bodyPr/>
                    <a:lstStyle/>
                    <a:p>
                      <a:endParaRPr lang="en-US" sz="1200"/>
                    </a:p>
                  </a:txBody>
                  <a:tcPr marL="35039" marR="35039" marT="17519" marB="17519"/>
                </a:tc>
              </a:tr>
              <a:tr h="206430">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dirty="0">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endParaRPr lang="en-US" sz="1200"/>
                    </a:p>
                  </a:txBody>
                  <a:tcPr marL="35039" marR="35039" marT="17519" marB="17519"/>
                </a:tc>
              </a:tr>
              <a:tr h="206430">
                <a:tc>
                  <a:txBody>
                    <a:bodyPr/>
                    <a:lstStyle/>
                    <a:p>
                      <a:pPr algn="l" fontAlgn="b"/>
                      <a:r>
                        <a:rPr lang="en-US" sz="1200" u="none" strike="noStrike">
                          <a:effectLst/>
                        </a:rPr>
                        <a:t>Trans Suprvsrs Office Approved for Aid</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a:effectLst/>
                        </a:rPr>
                        <a:t>                    2,700 </a:t>
                      </a:r>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dirty="0">
                          <a:effectLst/>
                        </a:rPr>
                        <a:t>                    2,700 </a:t>
                      </a:r>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a:effectLst/>
                        </a:rPr>
                        <a:t>                         -   </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a:effectLst/>
                        </a:rPr>
                        <a:t>0.00%</a:t>
                      </a:r>
                      <a:endParaRPr lang="en-US" sz="1200" b="0" i="0" u="none" strike="noStrike">
                        <a:solidFill>
                          <a:srgbClr val="000000"/>
                        </a:solidFill>
                        <a:effectLst/>
                        <a:latin typeface="Calibri"/>
                      </a:endParaRPr>
                    </a:p>
                  </a:txBody>
                  <a:tcPr marL="0" marR="0" marT="0" marB="0" anchor="b"/>
                </a:tc>
                <a:tc>
                  <a:txBody>
                    <a:bodyPr/>
                    <a:lstStyle/>
                    <a:p>
                      <a:endParaRPr lang="en-US" sz="1200" dirty="0"/>
                    </a:p>
                  </a:txBody>
                  <a:tcPr marL="35039" marR="35039" marT="17519" marB="17519"/>
                </a:tc>
              </a:tr>
              <a:tr h="206430">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endParaRPr lang="en-US" sz="1200"/>
                    </a:p>
                  </a:txBody>
                  <a:tcPr marL="35039" marR="35039" marT="17519" marB="17519"/>
                </a:tc>
              </a:tr>
              <a:tr h="206430">
                <a:tc>
                  <a:txBody>
                    <a:bodyPr/>
                    <a:lstStyle/>
                    <a:p>
                      <a:pPr algn="l" fontAlgn="b"/>
                      <a:r>
                        <a:rPr lang="en-US" sz="1200" u="none" strike="noStrike">
                          <a:effectLst/>
                        </a:rPr>
                        <a:t>Total Aidable Transportation Expenses</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507,742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500,017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(7,726)</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a:effectLst/>
                        </a:rPr>
                        <a:t>-1.52%</a:t>
                      </a:r>
                      <a:endParaRPr lang="en-US" sz="1200" b="0" i="0" u="none" strike="noStrike">
                        <a:solidFill>
                          <a:srgbClr val="000000"/>
                        </a:solidFill>
                        <a:effectLst/>
                        <a:latin typeface="Calibri"/>
                      </a:endParaRPr>
                    </a:p>
                  </a:txBody>
                  <a:tcPr marL="0" marR="0" marT="0" marB="0" anchor="b"/>
                </a:tc>
                <a:tc>
                  <a:txBody>
                    <a:bodyPr/>
                    <a:lstStyle/>
                    <a:p>
                      <a:endParaRPr lang="en-US" sz="1200"/>
                    </a:p>
                  </a:txBody>
                  <a:tcPr marL="35039" marR="35039" marT="17519" marB="17519"/>
                </a:tc>
              </a:tr>
              <a:tr h="206430">
                <a:tc>
                  <a:txBody>
                    <a:bodyPr/>
                    <a:lstStyle/>
                    <a:p>
                      <a:pPr algn="l" fontAlgn="b"/>
                      <a:r>
                        <a:rPr lang="en-US" sz="1200" u="none" strike="noStrike">
                          <a:effectLst/>
                        </a:rPr>
                        <a:t>X Selected Transportation Aid Ratio</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0.9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0.9 </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0.9 </a:t>
                      </a:r>
                      <a:endParaRPr lang="en-US" sz="1200" b="0" i="0" u="none" strike="noStrike">
                        <a:solidFill>
                          <a:srgbClr val="000000"/>
                        </a:solidFill>
                        <a:effectLst/>
                        <a:latin typeface="Calibri"/>
                      </a:endParaRPr>
                    </a:p>
                  </a:txBody>
                  <a:tcPr marL="0" marR="0" marT="0" marB="0" anchor="b"/>
                </a:tc>
                <a:tc>
                  <a:txBody>
                    <a:bodyPr/>
                    <a:lstStyle/>
                    <a:p>
                      <a:pPr algn="r" fontAlgn="b"/>
                      <a:r>
                        <a:rPr lang="en-US" sz="1200" u="none" strike="noStrike">
                          <a:effectLst/>
                        </a:rPr>
                        <a:t>100.00%</a:t>
                      </a:r>
                      <a:endParaRPr lang="en-US" sz="1200" b="0" i="0" u="none" strike="noStrike">
                        <a:solidFill>
                          <a:srgbClr val="000000"/>
                        </a:solidFill>
                        <a:effectLst/>
                        <a:latin typeface="Calibri"/>
                      </a:endParaRPr>
                    </a:p>
                  </a:txBody>
                  <a:tcPr marL="0" marR="0" marT="0" marB="0" anchor="b"/>
                </a:tc>
                <a:tc>
                  <a:txBody>
                    <a:bodyPr/>
                    <a:lstStyle/>
                    <a:p>
                      <a:endParaRPr lang="en-US" sz="1200" dirty="0"/>
                    </a:p>
                  </a:txBody>
                  <a:tcPr marL="35039" marR="35039" marT="17519" marB="17519"/>
                </a:tc>
              </a:tr>
              <a:tr h="206430">
                <a:tc>
                  <a:txBody>
                    <a:bodyPr/>
                    <a:lstStyle/>
                    <a:p>
                      <a:pPr algn="l" fontAlgn="b"/>
                      <a:r>
                        <a:rPr lang="en-US" sz="1200" u="none" strike="noStrike">
                          <a:effectLst/>
                        </a:rPr>
                        <a:t>Transportation Aid</a:t>
                      </a:r>
                      <a:endParaRPr lang="en-US" sz="1200" b="1" i="0" u="none" strike="noStrike">
                        <a:solidFill>
                          <a:srgbClr val="000000"/>
                        </a:solidFill>
                        <a:effectLst/>
                        <a:latin typeface="Calibri"/>
                      </a:endParaRPr>
                    </a:p>
                  </a:txBody>
                  <a:tcPr marL="0" marR="0" marT="0" marB="0" anchor="b"/>
                </a:tc>
                <a:tc>
                  <a:txBody>
                    <a:bodyPr/>
                    <a:lstStyle/>
                    <a:p>
                      <a:pPr algn="l" fontAlgn="b"/>
                      <a:r>
                        <a:rPr lang="en-US" sz="1200" u="none" strike="noStrike" dirty="0">
                          <a:effectLst/>
                        </a:rPr>
                        <a:t>                456,968 </a:t>
                      </a:r>
                      <a:endParaRPr lang="en-US" sz="1200" b="1" i="0" u="none" strike="noStrike" dirty="0">
                        <a:solidFill>
                          <a:srgbClr val="000000"/>
                        </a:solidFill>
                        <a:effectLst/>
                        <a:latin typeface="Calibri"/>
                      </a:endParaRPr>
                    </a:p>
                  </a:txBody>
                  <a:tcPr marL="0" marR="0" marT="0" marB="0" anchor="b"/>
                </a:tc>
                <a:tc>
                  <a:txBody>
                    <a:bodyPr/>
                    <a:lstStyle/>
                    <a:p>
                      <a:pPr algn="l" fontAlgn="b"/>
                      <a:r>
                        <a:rPr lang="en-US" sz="1200" u="none" strike="noStrike">
                          <a:effectLst/>
                        </a:rPr>
                        <a:t>                450,015 </a:t>
                      </a:r>
                      <a:endParaRPr lang="en-US" sz="1200" b="1" i="0" u="none" strike="noStrike">
                        <a:solidFill>
                          <a:srgbClr val="000000"/>
                        </a:solidFill>
                        <a:effectLst/>
                        <a:latin typeface="Calibri"/>
                      </a:endParaRPr>
                    </a:p>
                  </a:txBody>
                  <a:tcPr marL="0" marR="0" marT="0" marB="0" anchor="b"/>
                </a:tc>
                <a:tc>
                  <a:txBody>
                    <a:bodyPr/>
                    <a:lstStyle/>
                    <a:p>
                      <a:pPr algn="l" fontAlgn="b"/>
                      <a:r>
                        <a:rPr lang="en-US" sz="1200" u="none" strike="noStrike">
                          <a:effectLst/>
                        </a:rPr>
                        <a:t>                  (6,953)</a:t>
                      </a:r>
                      <a:endParaRPr lang="en-US" sz="1200" b="1" i="0" u="none" strike="noStrike">
                        <a:solidFill>
                          <a:srgbClr val="000000"/>
                        </a:solidFill>
                        <a:effectLst/>
                        <a:latin typeface="Calibri"/>
                      </a:endParaRPr>
                    </a:p>
                  </a:txBody>
                  <a:tcPr marL="0" marR="0" marT="0" marB="0" anchor="b"/>
                </a:tc>
                <a:tc>
                  <a:txBody>
                    <a:bodyPr/>
                    <a:lstStyle/>
                    <a:p>
                      <a:pPr algn="r" fontAlgn="b"/>
                      <a:r>
                        <a:rPr lang="en-US" sz="1200" u="none" strike="noStrike">
                          <a:effectLst/>
                        </a:rPr>
                        <a:t>-1.52%</a:t>
                      </a:r>
                      <a:endParaRPr lang="en-US" sz="1200" b="1" i="0" u="none" strike="noStrike">
                        <a:solidFill>
                          <a:srgbClr val="000000"/>
                        </a:solidFill>
                        <a:effectLst/>
                        <a:latin typeface="Calibri"/>
                      </a:endParaRPr>
                    </a:p>
                  </a:txBody>
                  <a:tcPr marL="0" marR="0" marT="0" marB="0" anchor="b"/>
                </a:tc>
                <a:tc>
                  <a:txBody>
                    <a:bodyPr/>
                    <a:lstStyle/>
                    <a:p>
                      <a:endParaRPr lang="en-US" sz="1200"/>
                    </a:p>
                  </a:txBody>
                  <a:tcPr marL="35039" marR="35039" marT="17519" marB="17519"/>
                </a:tc>
              </a:tr>
              <a:tr h="206430">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dirty="0">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endParaRPr lang="en-US" sz="1200"/>
                    </a:p>
                  </a:txBody>
                  <a:tcPr marL="35039" marR="35039" marT="17519" marB="17519"/>
                </a:tc>
              </a:tr>
              <a:tr h="173240">
                <a:tc gridSpan="3">
                  <a:txBody>
                    <a:bodyPr/>
                    <a:lstStyle/>
                    <a:p>
                      <a:pPr algn="l" fontAlgn="b"/>
                      <a:r>
                        <a:rPr lang="en-US" sz="1200" u="none" strike="noStrike" dirty="0">
                          <a:effectLst/>
                        </a:rPr>
                        <a:t>* Aid is received in year following expenditures </a:t>
                      </a:r>
                      <a:endParaRPr lang="en-US" sz="1200" b="0" i="0" u="none" strike="noStrike" dirty="0">
                        <a:solidFill>
                          <a:srgbClr val="000000"/>
                        </a:solidFill>
                        <a:effectLst/>
                        <a:latin typeface="Calibri"/>
                      </a:endParaRPr>
                    </a:p>
                  </a:txBody>
                  <a:tcPr marL="0" marR="0" marT="0" marB="0" anchor="b"/>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dirty="0">
                        <a:solidFill>
                          <a:srgbClr val="000000"/>
                        </a:solidFill>
                        <a:effectLst/>
                        <a:latin typeface="Calibri"/>
                      </a:endParaRPr>
                    </a:p>
                  </a:txBody>
                  <a:tcPr marL="0" marR="0" marT="0" marB="0" anchor="b"/>
                </a:tc>
              </a:tr>
            </a:tbl>
          </a:graphicData>
        </a:graphic>
      </p:graphicFrame>
    </p:spTree>
    <p:extLst>
      <p:ext uri="{BB962C8B-B14F-4D97-AF65-F5344CB8AC3E}">
        <p14:creationId xmlns:p14="http://schemas.microsoft.com/office/powerpoint/2010/main" val="2647917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expenditures and revenue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4525773"/>
              </p:ext>
            </p:extLst>
          </p:nvPr>
        </p:nvGraphicFramePr>
        <p:xfrm>
          <a:off x="381000" y="1143000"/>
          <a:ext cx="8229599" cy="3364648"/>
        </p:xfrm>
        <a:graphic>
          <a:graphicData uri="http://schemas.openxmlformats.org/drawingml/2006/table">
            <a:tbl>
              <a:tblPr>
                <a:tableStyleId>{5C22544A-7EE6-4342-B048-85BDC9FD1C3A}</a:tableStyleId>
              </a:tblPr>
              <a:tblGrid>
                <a:gridCol w="3276600"/>
                <a:gridCol w="1600200"/>
                <a:gridCol w="1600200"/>
                <a:gridCol w="1752599"/>
              </a:tblGrid>
              <a:tr h="743154">
                <a:tc>
                  <a:txBody>
                    <a:bodyPr/>
                    <a:lstStyle/>
                    <a:p>
                      <a:pPr algn="l" fontAlgn="b"/>
                      <a:endParaRPr lang="en-US" sz="1600" b="0" i="0" u="none" strike="noStrike" dirty="0">
                        <a:solidFill>
                          <a:srgbClr val="000000"/>
                        </a:solidFill>
                        <a:effectLst/>
                        <a:latin typeface="Calibri"/>
                      </a:endParaRPr>
                    </a:p>
                  </a:txBody>
                  <a:tcPr marL="0" marR="0" marT="0" marB="0" anchor="b"/>
                </a:tc>
                <a:tc>
                  <a:txBody>
                    <a:bodyPr/>
                    <a:lstStyle/>
                    <a:p>
                      <a:pPr algn="ctr" fontAlgn="b"/>
                      <a:r>
                        <a:rPr lang="en-US" sz="1600" b="1" i="0" u="none" strike="noStrike" dirty="0" smtClean="0">
                          <a:solidFill>
                            <a:srgbClr val="000000"/>
                          </a:solidFill>
                          <a:effectLst/>
                          <a:latin typeface="Calibri"/>
                        </a:rPr>
                        <a:t>Current</a:t>
                      </a:r>
                      <a:endParaRPr lang="en-US" sz="1600" b="1" i="0" u="none" strike="noStrike" dirty="0">
                        <a:solidFill>
                          <a:srgbClr val="000000"/>
                        </a:solidFill>
                        <a:effectLst/>
                        <a:latin typeface="Calibri"/>
                      </a:endParaRPr>
                    </a:p>
                  </a:txBody>
                  <a:tcPr marL="0" marR="0" marT="0" marB="0" anchor="b">
                    <a:solidFill>
                      <a:schemeClr val="accent2"/>
                    </a:solidFill>
                  </a:tcPr>
                </a:tc>
                <a:tc>
                  <a:txBody>
                    <a:bodyPr/>
                    <a:lstStyle/>
                    <a:p>
                      <a:pPr algn="ctr" fontAlgn="b"/>
                      <a:r>
                        <a:rPr lang="en-US" sz="1600" b="1" u="none" strike="noStrike" dirty="0">
                          <a:effectLst/>
                        </a:rPr>
                        <a:t>2/3 Mile Limits</a:t>
                      </a:r>
                      <a:endParaRPr lang="en-US" sz="1600" b="1" i="0" u="none" strike="noStrike" dirty="0">
                        <a:solidFill>
                          <a:srgbClr val="000000"/>
                        </a:solidFill>
                        <a:effectLst/>
                        <a:latin typeface="Calibri"/>
                      </a:endParaRPr>
                    </a:p>
                  </a:txBody>
                  <a:tcPr marL="0" marR="0" marT="0" marB="0" anchor="b">
                    <a:solidFill>
                      <a:schemeClr val="accent2"/>
                    </a:solidFill>
                  </a:tcPr>
                </a:tc>
                <a:tc>
                  <a:txBody>
                    <a:bodyPr/>
                    <a:lstStyle/>
                    <a:p>
                      <a:pPr algn="l" fontAlgn="b"/>
                      <a:r>
                        <a:rPr lang="en-US" sz="1600" b="1" u="none" strike="noStrike" dirty="0">
                          <a:effectLst/>
                        </a:rPr>
                        <a:t>1/1.25 Mile Limits</a:t>
                      </a:r>
                      <a:endParaRPr lang="en-US" sz="1600" b="1" i="0" u="none" strike="noStrike" dirty="0">
                        <a:solidFill>
                          <a:srgbClr val="000000"/>
                        </a:solidFill>
                        <a:effectLst/>
                        <a:latin typeface="Calibri"/>
                      </a:endParaRPr>
                    </a:p>
                  </a:txBody>
                  <a:tcPr marL="0" marR="0" marT="0" marB="0" anchor="b">
                    <a:solidFill>
                      <a:schemeClr val="accent2"/>
                    </a:solidFill>
                  </a:tcPr>
                </a:tc>
              </a:tr>
              <a:tr h="525052">
                <a:tc>
                  <a:txBody>
                    <a:bodyPr/>
                    <a:lstStyle/>
                    <a:p>
                      <a:pPr algn="l" fontAlgn="b"/>
                      <a:endParaRPr lang="en-US" sz="1600" b="1" i="0" u="none" strike="noStrike" dirty="0">
                        <a:solidFill>
                          <a:srgbClr val="000000"/>
                        </a:solidFill>
                        <a:effectLst/>
                        <a:latin typeface="Calibri"/>
                      </a:endParaRPr>
                    </a:p>
                  </a:txBody>
                  <a:tcPr marL="0" marR="0" marT="0" marB="0" anchor="b"/>
                </a:tc>
                <a:tc>
                  <a:txBody>
                    <a:bodyPr/>
                    <a:lstStyle/>
                    <a:p>
                      <a:pPr algn="ctr" fontAlgn="b"/>
                      <a:r>
                        <a:rPr lang="en-US" sz="1600" b="1" u="none" strike="noStrike" dirty="0">
                          <a:effectLst/>
                        </a:rPr>
                        <a:t>Projected</a:t>
                      </a:r>
                      <a:endParaRPr lang="en-US" sz="1600" b="1" i="0" u="none" strike="noStrike" dirty="0">
                        <a:solidFill>
                          <a:srgbClr val="000000"/>
                        </a:solidFill>
                        <a:effectLst/>
                        <a:latin typeface="Calibri"/>
                      </a:endParaRPr>
                    </a:p>
                  </a:txBody>
                  <a:tcPr marL="0" marR="0" marT="0" marB="0" anchor="b"/>
                </a:tc>
                <a:tc>
                  <a:txBody>
                    <a:bodyPr/>
                    <a:lstStyle/>
                    <a:p>
                      <a:pPr algn="ctr" fontAlgn="b"/>
                      <a:r>
                        <a:rPr lang="en-US" sz="1600" b="1" u="none" strike="noStrike" dirty="0">
                          <a:effectLst/>
                        </a:rPr>
                        <a:t>Projected</a:t>
                      </a:r>
                      <a:endParaRPr lang="en-US" sz="1600" b="1" i="0" u="none" strike="noStrike" dirty="0">
                        <a:solidFill>
                          <a:srgbClr val="000000"/>
                        </a:solidFill>
                        <a:effectLst/>
                        <a:latin typeface="Calibri"/>
                      </a:endParaRPr>
                    </a:p>
                  </a:txBody>
                  <a:tcPr marL="0" marR="0" marT="0" marB="0" anchor="b"/>
                </a:tc>
                <a:tc>
                  <a:txBody>
                    <a:bodyPr/>
                    <a:lstStyle/>
                    <a:p>
                      <a:pPr algn="ctr" fontAlgn="b"/>
                      <a:r>
                        <a:rPr lang="en-US" sz="1600" b="1" u="none" strike="noStrike" dirty="0">
                          <a:effectLst/>
                        </a:rPr>
                        <a:t>Projected</a:t>
                      </a:r>
                      <a:endParaRPr lang="en-US" sz="1600" b="1" i="0" u="none" strike="noStrike" dirty="0">
                        <a:solidFill>
                          <a:srgbClr val="000000"/>
                        </a:solidFill>
                        <a:effectLst/>
                        <a:latin typeface="Calibri"/>
                      </a:endParaRPr>
                    </a:p>
                  </a:txBody>
                  <a:tcPr marL="0" marR="0" marT="0" marB="0" anchor="b"/>
                </a:tc>
              </a:tr>
              <a:tr h="525052">
                <a:tc>
                  <a:txBody>
                    <a:bodyPr/>
                    <a:lstStyle/>
                    <a:p>
                      <a:pPr algn="l" fontAlgn="b"/>
                      <a:endParaRPr lang="en-US" sz="1600" b="1" i="0" u="sng" strike="noStrike" dirty="0">
                        <a:solidFill>
                          <a:srgbClr val="000000"/>
                        </a:solidFill>
                        <a:effectLst/>
                        <a:latin typeface="Calibri"/>
                      </a:endParaRPr>
                    </a:p>
                  </a:txBody>
                  <a:tcPr marL="0" marR="0" marT="0" marB="0" anchor="b"/>
                </a:tc>
                <a:tc>
                  <a:txBody>
                    <a:bodyPr/>
                    <a:lstStyle/>
                    <a:p>
                      <a:pPr algn="ctr" fontAlgn="b"/>
                      <a:r>
                        <a:rPr lang="en-US" sz="1600" b="1" u="sng" strike="noStrike" dirty="0">
                          <a:effectLst/>
                        </a:rPr>
                        <a:t>2013-14</a:t>
                      </a:r>
                      <a:endParaRPr lang="en-US" sz="1600" b="1" i="0" u="sng" strike="noStrike" dirty="0">
                        <a:solidFill>
                          <a:srgbClr val="000000"/>
                        </a:solidFill>
                        <a:effectLst/>
                        <a:latin typeface="Calibri"/>
                      </a:endParaRPr>
                    </a:p>
                  </a:txBody>
                  <a:tcPr marL="0" marR="0" marT="0" marB="0" anchor="b"/>
                </a:tc>
                <a:tc>
                  <a:txBody>
                    <a:bodyPr/>
                    <a:lstStyle/>
                    <a:p>
                      <a:pPr algn="ctr" fontAlgn="b"/>
                      <a:r>
                        <a:rPr lang="en-US" sz="1600" b="1" u="sng" strike="noStrike" dirty="0">
                          <a:effectLst/>
                        </a:rPr>
                        <a:t>2013-14</a:t>
                      </a:r>
                      <a:endParaRPr lang="en-US" sz="1600" b="1" i="0" u="sng" strike="noStrike" dirty="0">
                        <a:solidFill>
                          <a:srgbClr val="000000"/>
                        </a:solidFill>
                        <a:effectLst/>
                        <a:latin typeface="Calibri"/>
                      </a:endParaRPr>
                    </a:p>
                  </a:txBody>
                  <a:tcPr marL="0" marR="0" marT="0" marB="0" anchor="b"/>
                </a:tc>
                <a:tc>
                  <a:txBody>
                    <a:bodyPr/>
                    <a:lstStyle/>
                    <a:p>
                      <a:pPr algn="ctr" fontAlgn="b"/>
                      <a:r>
                        <a:rPr lang="en-US" sz="1600" b="1" u="sng" strike="noStrike">
                          <a:effectLst/>
                        </a:rPr>
                        <a:t>2013-14</a:t>
                      </a:r>
                      <a:endParaRPr lang="en-US" sz="1600" b="1" i="0" u="sng" strike="noStrike">
                        <a:solidFill>
                          <a:srgbClr val="000000"/>
                        </a:solidFill>
                        <a:effectLst/>
                        <a:latin typeface="Calibri"/>
                      </a:endParaRPr>
                    </a:p>
                  </a:txBody>
                  <a:tcPr marL="0" marR="0" marT="0" marB="0" anchor="b"/>
                </a:tc>
              </a:tr>
              <a:tr h="545248">
                <a:tc>
                  <a:txBody>
                    <a:bodyPr/>
                    <a:lstStyle/>
                    <a:p>
                      <a:pPr algn="l" fontAlgn="b"/>
                      <a:r>
                        <a:rPr lang="en-US" sz="1600" b="1" u="none" strike="noStrike" dirty="0">
                          <a:effectLst/>
                        </a:rPr>
                        <a:t>Total Transportation Expenditures</a:t>
                      </a:r>
                      <a:endParaRPr lang="en-US" sz="1600" b="1" i="0" u="none" strike="noStrike" dirty="0">
                        <a:solidFill>
                          <a:srgbClr val="000000"/>
                        </a:solidFill>
                        <a:effectLst/>
                        <a:latin typeface="Calibri"/>
                      </a:endParaRPr>
                    </a:p>
                  </a:txBody>
                  <a:tcPr marL="0" marR="0" marT="0" marB="0" anchor="b"/>
                </a:tc>
                <a:tc>
                  <a:txBody>
                    <a:bodyPr/>
                    <a:lstStyle/>
                    <a:p>
                      <a:pPr algn="r" fontAlgn="b"/>
                      <a:r>
                        <a:rPr lang="en-US" sz="1600" b="1" u="none" strike="noStrike" dirty="0">
                          <a:effectLst/>
                          <a:latin typeface="Calibri" pitchFamily="34" charset="0"/>
                        </a:rPr>
                        <a:t>             1,070,208 </a:t>
                      </a:r>
                      <a:endParaRPr lang="en-US" sz="1600" b="1" i="0" u="none" strike="noStrike" dirty="0">
                        <a:solidFill>
                          <a:srgbClr val="000000"/>
                        </a:solidFill>
                        <a:effectLst/>
                        <a:latin typeface="Calibri" pitchFamily="34" charset="0"/>
                      </a:endParaRPr>
                    </a:p>
                  </a:txBody>
                  <a:tcPr marL="0" marR="0" marT="0" marB="0" anchor="b"/>
                </a:tc>
                <a:tc>
                  <a:txBody>
                    <a:bodyPr/>
                    <a:lstStyle/>
                    <a:p>
                      <a:pPr algn="r" fontAlgn="b"/>
                      <a:r>
                        <a:rPr lang="en-US" sz="1600" b="1" u="none" strike="noStrike" dirty="0">
                          <a:effectLst/>
                          <a:latin typeface="Calibri" pitchFamily="34" charset="0"/>
                        </a:rPr>
                        <a:t>                854,457 </a:t>
                      </a:r>
                      <a:endParaRPr lang="en-US" sz="1600" b="1" i="0" u="none" strike="noStrike" dirty="0">
                        <a:solidFill>
                          <a:srgbClr val="000000"/>
                        </a:solidFill>
                        <a:effectLst/>
                        <a:latin typeface="Calibri" pitchFamily="34" charset="0"/>
                      </a:endParaRPr>
                    </a:p>
                  </a:txBody>
                  <a:tcPr marL="0" marR="0" marT="0" marB="0" anchor="b"/>
                </a:tc>
                <a:tc>
                  <a:txBody>
                    <a:bodyPr/>
                    <a:lstStyle/>
                    <a:p>
                      <a:pPr algn="r" fontAlgn="b"/>
                      <a:r>
                        <a:rPr lang="en-US" sz="1600" b="1" u="none" strike="noStrike" dirty="0">
                          <a:effectLst/>
                          <a:latin typeface="Calibri" pitchFamily="34" charset="0"/>
                        </a:rPr>
                        <a:t>                981,044 </a:t>
                      </a:r>
                      <a:endParaRPr lang="en-US" sz="1600" b="1" i="0" u="none" strike="noStrike" dirty="0">
                        <a:solidFill>
                          <a:srgbClr val="000000"/>
                        </a:solidFill>
                        <a:effectLst/>
                        <a:latin typeface="Calibri" pitchFamily="34" charset="0"/>
                      </a:endParaRPr>
                    </a:p>
                  </a:txBody>
                  <a:tcPr marL="0" marR="0" marT="0" marB="0" anchor="b"/>
                </a:tc>
              </a:tr>
              <a:tr h="480894">
                <a:tc>
                  <a:txBody>
                    <a:bodyPr/>
                    <a:lstStyle/>
                    <a:p>
                      <a:pPr algn="l" fontAlgn="b"/>
                      <a:r>
                        <a:rPr lang="en-US" sz="1600" b="1" u="none" strike="noStrike" dirty="0">
                          <a:effectLst/>
                        </a:rPr>
                        <a:t>Transportation Aid</a:t>
                      </a:r>
                      <a:endParaRPr lang="en-US" sz="1600" b="1" i="0" u="none" strike="noStrike" dirty="0">
                        <a:solidFill>
                          <a:srgbClr val="000000"/>
                        </a:solidFill>
                        <a:effectLst/>
                        <a:latin typeface="Calibri"/>
                      </a:endParaRPr>
                    </a:p>
                  </a:txBody>
                  <a:tcPr marL="0" marR="0" marT="0" marB="0" anchor="b"/>
                </a:tc>
                <a:tc>
                  <a:txBody>
                    <a:bodyPr/>
                    <a:lstStyle/>
                    <a:p>
                      <a:pPr algn="r" fontAlgn="b"/>
                      <a:r>
                        <a:rPr lang="en-US" sz="1600" b="1" u="none" strike="noStrike" dirty="0">
                          <a:effectLst/>
                          <a:latin typeface="Calibri" pitchFamily="34" charset="0"/>
                        </a:rPr>
                        <a:t>                456,968 </a:t>
                      </a:r>
                      <a:endParaRPr lang="en-US" sz="1600" b="1" i="0" u="none" strike="noStrike" dirty="0">
                        <a:solidFill>
                          <a:srgbClr val="000000"/>
                        </a:solidFill>
                        <a:effectLst/>
                        <a:latin typeface="Calibri" pitchFamily="34" charset="0"/>
                      </a:endParaRPr>
                    </a:p>
                  </a:txBody>
                  <a:tcPr marL="0" marR="0" marT="0" marB="0" anchor="b"/>
                </a:tc>
                <a:tc>
                  <a:txBody>
                    <a:bodyPr/>
                    <a:lstStyle/>
                    <a:p>
                      <a:pPr algn="r" fontAlgn="b"/>
                      <a:r>
                        <a:rPr lang="en-US" sz="1600" b="1" u="none" strike="noStrike" dirty="0">
                          <a:effectLst/>
                          <a:latin typeface="Calibri" pitchFamily="34" charset="0"/>
                        </a:rPr>
                        <a:t>                452,900 </a:t>
                      </a:r>
                      <a:endParaRPr lang="en-US" sz="1600" b="1" i="0" u="none" strike="noStrike" dirty="0">
                        <a:solidFill>
                          <a:srgbClr val="000000"/>
                        </a:solidFill>
                        <a:effectLst/>
                        <a:latin typeface="Calibri" pitchFamily="34" charset="0"/>
                      </a:endParaRPr>
                    </a:p>
                  </a:txBody>
                  <a:tcPr marL="0" marR="0" marT="0" marB="0" anchor="b"/>
                </a:tc>
                <a:tc>
                  <a:txBody>
                    <a:bodyPr/>
                    <a:lstStyle/>
                    <a:p>
                      <a:pPr algn="r" fontAlgn="b"/>
                      <a:r>
                        <a:rPr lang="en-US" sz="1600" b="1" u="none" strike="noStrike" dirty="0">
                          <a:effectLst/>
                          <a:latin typeface="Calibri" pitchFamily="34" charset="0"/>
                        </a:rPr>
                        <a:t>                450,015 </a:t>
                      </a:r>
                      <a:endParaRPr lang="en-US" sz="1600" b="1" i="0" u="none" strike="noStrike" dirty="0">
                        <a:solidFill>
                          <a:srgbClr val="000000"/>
                        </a:solidFill>
                        <a:effectLst/>
                        <a:latin typeface="Calibri" pitchFamily="34" charset="0"/>
                      </a:endParaRPr>
                    </a:p>
                  </a:txBody>
                  <a:tcPr marL="0" marR="0" marT="0" marB="0" anchor="b"/>
                </a:tc>
              </a:tr>
              <a:tr h="545248">
                <a:tc>
                  <a:txBody>
                    <a:bodyPr/>
                    <a:lstStyle/>
                    <a:p>
                      <a:pPr algn="l" fontAlgn="b"/>
                      <a:r>
                        <a:rPr lang="en-US" sz="1600" b="1" i="0" u="none" strike="noStrike" dirty="0" smtClean="0">
                          <a:solidFill>
                            <a:srgbClr val="000000"/>
                          </a:solidFill>
                          <a:effectLst/>
                          <a:latin typeface="Calibri"/>
                        </a:rPr>
                        <a:t>Total Non-allowable</a:t>
                      </a:r>
                      <a:r>
                        <a:rPr lang="en-US" sz="1600" b="1" i="0" u="none" strike="noStrike" baseline="0" dirty="0" smtClean="0">
                          <a:solidFill>
                            <a:srgbClr val="000000"/>
                          </a:solidFill>
                          <a:effectLst/>
                          <a:latin typeface="Calibri"/>
                        </a:rPr>
                        <a:t> Pupil Deduction</a:t>
                      </a:r>
                      <a:endParaRPr lang="en-US" sz="1600" b="1" i="0" u="none" strike="noStrike" dirty="0">
                        <a:solidFill>
                          <a:srgbClr val="000000"/>
                        </a:solidFill>
                        <a:effectLst/>
                        <a:latin typeface="Calibri"/>
                      </a:endParaRPr>
                    </a:p>
                  </a:txBody>
                  <a:tcPr marL="0" marR="0" marT="0" marB="0" anchor="b"/>
                </a:tc>
                <a:tc>
                  <a:txBody>
                    <a:bodyPr/>
                    <a:lstStyle/>
                    <a:p>
                      <a:pPr algn="r" fontAlgn="b"/>
                      <a:r>
                        <a:rPr lang="en-US" sz="1600" b="1" i="0" u="none" strike="noStrike" dirty="0" smtClean="0">
                          <a:solidFill>
                            <a:srgbClr val="000000"/>
                          </a:solidFill>
                          <a:effectLst/>
                          <a:latin typeface="Calibri"/>
                        </a:rPr>
                        <a:t>(184,262)</a:t>
                      </a:r>
                      <a:endParaRPr lang="en-US" sz="1600" b="1" i="0" u="none" strike="noStrike" dirty="0">
                        <a:solidFill>
                          <a:srgbClr val="000000"/>
                        </a:solidFill>
                        <a:effectLst/>
                        <a:latin typeface="Calibri"/>
                      </a:endParaRPr>
                    </a:p>
                  </a:txBody>
                  <a:tcPr marL="0" marR="0" marT="0" marB="0" anchor="b"/>
                </a:tc>
                <a:tc>
                  <a:txBody>
                    <a:bodyPr/>
                    <a:lstStyle/>
                    <a:p>
                      <a:pPr algn="r" fontAlgn="b"/>
                      <a:r>
                        <a:rPr lang="en-US" sz="1600" b="1" i="0" u="none" strike="noStrike" dirty="0" smtClean="0">
                          <a:solidFill>
                            <a:srgbClr val="000000"/>
                          </a:solidFill>
                          <a:effectLst/>
                          <a:latin typeface="Calibri"/>
                        </a:rPr>
                        <a:t>0</a:t>
                      </a:r>
                      <a:endParaRPr lang="en-US" sz="1600" b="1" i="0" u="none" strike="noStrike" dirty="0">
                        <a:solidFill>
                          <a:srgbClr val="000000"/>
                        </a:solidFill>
                        <a:effectLst/>
                        <a:latin typeface="Calibri"/>
                      </a:endParaRPr>
                    </a:p>
                  </a:txBody>
                  <a:tcPr marL="0" marR="0" marT="0" marB="0" anchor="b"/>
                </a:tc>
                <a:tc>
                  <a:txBody>
                    <a:bodyPr/>
                    <a:lstStyle/>
                    <a:p>
                      <a:pPr algn="r" fontAlgn="b"/>
                      <a:r>
                        <a:rPr lang="en-US" sz="1600" b="1" i="0" u="none" strike="noStrike" dirty="0" smtClean="0">
                          <a:solidFill>
                            <a:srgbClr val="000000"/>
                          </a:solidFill>
                          <a:effectLst/>
                          <a:latin typeface="Calibri"/>
                        </a:rPr>
                        <a:t>(113,968)</a:t>
                      </a:r>
                      <a:endParaRPr lang="en-US" sz="1600" b="1" i="0" u="none" strike="noStrike" dirty="0">
                        <a:solidFill>
                          <a:srgbClr val="000000"/>
                        </a:solidFill>
                        <a:effectLst/>
                        <a:latin typeface="Calibri"/>
                      </a:endParaRPr>
                    </a:p>
                  </a:txBody>
                  <a:tcPr marL="0" marR="0" marT="0" marB="0" anchor="b"/>
                </a:tc>
              </a:tr>
            </a:tbl>
          </a:graphicData>
        </a:graphic>
      </p:graphicFrame>
    </p:spTree>
    <p:extLst>
      <p:ext uri="{BB962C8B-B14F-4D97-AF65-F5344CB8AC3E}">
        <p14:creationId xmlns:p14="http://schemas.microsoft.com/office/powerpoint/2010/main" val="3435322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limitation do other districts use?</a:t>
            </a:r>
            <a:endParaRPr lang="en-US" dirty="0"/>
          </a:p>
        </p:txBody>
      </p:sp>
      <p:sp>
        <p:nvSpPr>
          <p:cNvPr id="3" name="TextBox 2"/>
          <p:cNvSpPr txBox="1"/>
          <p:nvPr/>
        </p:nvSpPr>
        <p:spPr>
          <a:xfrm>
            <a:off x="762000" y="1295400"/>
            <a:ext cx="7696200" cy="2031325"/>
          </a:xfrm>
          <a:prstGeom prst="rect">
            <a:avLst/>
          </a:prstGeom>
          <a:noFill/>
        </p:spPr>
        <p:txBody>
          <a:bodyPr wrap="square" rtlCol="0">
            <a:spAutoFit/>
          </a:bodyPr>
          <a:lstStyle/>
          <a:p>
            <a:r>
              <a:rPr lang="en-US" dirty="0" smtClean="0"/>
              <a:t>Horseheads CSD			 All Students	1/8 mile</a:t>
            </a:r>
          </a:p>
          <a:p>
            <a:endParaRPr lang="en-US" dirty="0"/>
          </a:p>
          <a:p>
            <a:r>
              <a:rPr lang="en-US" dirty="0" smtClean="0"/>
              <a:t>Elmira City School District		K - 6</a:t>
            </a:r>
            <a:r>
              <a:rPr lang="en-US" baseline="30000" dirty="0" smtClean="0"/>
              <a:t>th</a:t>
            </a:r>
            <a:r>
              <a:rPr lang="en-US" dirty="0" smtClean="0"/>
              <a:t>    Grade	1 mile</a:t>
            </a:r>
          </a:p>
          <a:p>
            <a:r>
              <a:rPr lang="en-US" dirty="0"/>
              <a:t>	</a:t>
            </a:r>
            <a:r>
              <a:rPr lang="en-US" dirty="0" smtClean="0"/>
              <a:t>			7 </a:t>
            </a:r>
            <a:r>
              <a:rPr lang="en-US" sz="1400" dirty="0" smtClean="0"/>
              <a:t>&amp;</a:t>
            </a:r>
            <a:r>
              <a:rPr lang="en-US" dirty="0" smtClean="0"/>
              <a:t> 8</a:t>
            </a:r>
            <a:r>
              <a:rPr lang="en-US" baseline="30000" dirty="0" smtClean="0"/>
              <a:t>th</a:t>
            </a:r>
            <a:r>
              <a:rPr lang="en-US" dirty="0" smtClean="0"/>
              <a:t>    Grade	1.5 miles</a:t>
            </a:r>
          </a:p>
          <a:p>
            <a:r>
              <a:rPr lang="en-US" dirty="0"/>
              <a:t>	</a:t>
            </a:r>
            <a:r>
              <a:rPr lang="en-US" dirty="0" smtClean="0"/>
              <a:t>			9 -12</a:t>
            </a:r>
            <a:r>
              <a:rPr lang="en-US" baseline="30000" dirty="0" smtClean="0"/>
              <a:t>th</a:t>
            </a:r>
            <a:r>
              <a:rPr lang="en-US" dirty="0" smtClean="0"/>
              <a:t>    Grade	2 miles </a:t>
            </a:r>
          </a:p>
          <a:p>
            <a:endParaRPr lang="en-US" dirty="0"/>
          </a:p>
          <a:p>
            <a:r>
              <a:rPr lang="en-US" dirty="0" smtClean="0"/>
              <a:t>Spencer Van-Etten		All Students	½ mile</a:t>
            </a:r>
            <a:endParaRPr lang="en-US" dirty="0"/>
          </a:p>
        </p:txBody>
      </p:sp>
    </p:spTree>
    <p:extLst>
      <p:ext uri="{BB962C8B-B14F-4D97-AF65-F5344CB8AC3E}">
        <p14:creationId xmlns:p14="http://schemas.microsoft.com/office/powerpoint/2010/main" val="426040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59775" cy="549275"/>
          </a:xfrm>
        </p:spPr>
        <p:txBody>
          <a:bodyPr/>
          <a:lstStyle/>
          <a:p>
            <a:pPr algn="ctr" fontAlgn="auto">
              <a:spcAft>
                <a:spcPts val="0"/>
              </a:spcAft>
              <a:defRPr/>
            </a:pPr>
            <a:r>
              <a:rPr lang="en-US" dirty="0" smtClean="0"/>
              <a:t>Option One</a:t>
            </a:r>
            <a:br>
              <a:rPr lang="en-US" dirty="0" smtClean="0"/>
            </a:br>
            <a:r>
              <a:rPr lang="en-US" dirty="0" smtClean="0"/>
              <a:t>Change  To 2 &amp; 3 Mile Limitations</a:t>
            </a:r>
            <a:r>
              <a:rPr lang="en-US" sz="3600" dirty="0" smtClean="0"/>
              <a:t/>
            </a:r>
            <a:br>
              <a:rPr lang="en-US" sz="3600" dirty="0" smtClean="0"/>
            </a:br>
            <a:endParaRPr lang="en-US" sz="2000" dirty="0"/>
          </a:p>
        </p:txBody>
      </p:sp>
      <p:sp>
        <p:nvSpPr>
          <p:cNvPr id="3" name="Content Placeholder 2"/>
          <p:cNvSpPr>
            <a:spLocks noGrp="1"/>
          </p:cNvSpPr>
          <p:nvPr>
            <p:ph idx="1"/>
          </p:nvPr>
        </p:nvSpPr>
        <p:spPr>
          <a:xfrm>
            <a:off x="914400" y="1219200"/>
            <a:ext cx="7369175" cy="3503613"/>
          </a:xfrm>
        </p:spPr>
        <p:txBody>
          <a:bodyPr>
            <a:normAutofit/>
          </a:bodyPr>
          <a:lstStyle/>
          <a:p>
            <a:pPr>
              <a:lnSpc>
                <a:spcPct val="90000"/>
              </a:lnSpc>
            </a:pPr>
            <a:r>
              <a:rPr lang="en-US" sz="2400" dirty="0" smtClean="0"/>
              <a:t> </a:t>
            </a:r>
            <a:r>
              <a:rPr lang="en-US" sz="2200" dirty="0" smtClean="0"/>
              <a:t>*  </a:t>
            </a:r>
            <a:r>
              <a:rPr lang="en-US" sz="2200" b="0" dirty="0" smtClean="0"/>
              <a:t>Any changes to transportation limits must be authorized by the school board and put up for a vote to the school district.</a:t>
            </a:r>
          </a:p>
          <a:p>
            <a:pPr>
              <a:lnSpc>
                <a:spcPct val="90000"/>
              </a:lnSpc>
            </a:pPr>
            <a:r>
              <a:rPr lang="en-US" sz="2200" b="0" dirty="0" smtClean="0"/>
              <a:t>*  Federal Guidelines allows school districts to require students to walk to school inside of these limits.</a:t>
            </a:r>
          </a:p>
          <a:p>
            <a:pPr>
              <a:lnSpc>
                <a:spcPct val="90000"/>
              </a:lnSpc>
            </a:pPr>
            <a:r>
              <a:rPr lang="en-US" sz="2200" b="0" dirty="0" smtClean="0"/>
              <a:t>*  Any student bused outside of these limits are aidable. </a:t>
            </a:r>
          </a:p>
          <a:p>
            <a:pPr>
              <a:lnSpc>
                <a:spcPct val="90000"/>
              </a:lnSpc>
            </a:pPr>
            <a:r>
              <a:rPr lang="en-US" sz="2200" b="0" dirty="0" smtClean="0"/>
              <a:t>*  Child Safety Zones can be utilized if they qualify under State Education Law Section 3635-b.  </a:t>
            </a:r>
          </a:p>
          <a:p>
            <a:pPr>
              <a:lnSpc>
                <a:spcPct val="90000"/>
              </a:lnSpc>
            </a:pPr>
            <a:r>
              <a:rPr lang="en-US" sz="2200" b="0" dirty="0" smtClean="0"/>
              <a:t>*  Aid is available if CSZ are qualified.</a:t>
            </a:r>
          </a:p>
          <a:p>
            <a:pPr>
              <a:lnSpc>
                <a:spcPct val="90000"/>
              </a:lnSpc>
            </a:pPr>
            <a:endParaRPr lang="en-US" sz="22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458200" cy="549275"/>
          </a:xfrm>
        </p:spPr>
        <p:txBody>
          <a:bodyPr/>
          <a:lstStyle/>
          <a:p>
            <a:pPr algn="ctr"/>
            <a:r>
              <a:rPr lang="en-US" dirty="0" smtClean="0"/>
              <a:t>Questions ????</a:t>
            </a:r>
            <a:endParaRPr lang="en-US" dirty="0"/>
          </a:p>
        </p:txBody>
      </p:sp>
    </p:spTree>
    <p:extLst>
      <p:ext uri="{BB962C8B-B14F-4D97-AF65-F5344CB8AC3E}">
        <p14:creationId xmlns:p14="http://schemas.microsoft.com/office/powerpoint/2010/main" val="2221417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1"/>
          <p:cNvSpPr>
            <a:spLocks noGrp="1"/>
          </p:cNvSpPr>
          <p:nvPr>
            <p:ph sz="half" idx="1"/>
          </p:nvPr>
        </p:nvSpPr>
        <p:spPr>
          <a:xfrm>
            <a:off x="822325" y="1096963"/>
            <a:ext cx="7331075" cy="3856037"/>
          </a:xfrm>
        </p:spPr>
        <p:txBody>
          <a:bodyPr/>
          <a:lstStyle/>
          <a:p>
            <a:pPr marL="0" indent="0"/>
            <a:r>
              <a:rPr lang="en-US" sz="2400" b="0" u="sng" dirty="0" smtClean="0"/>
              <a:t>Grade	</a:t>
            </a:r>
            <a:r>
              <a:rPr lang="en-US" sz="1800" b="0" dirty="0" smtClean="0"/>
              <a:t>	</a:t>
            </a:r>
            <a:r>
              <a:rPr lang="en-US" sz="2400" b="0" u="sng" dirty="0" smtClean="0"/>
              <a:t>Transported 2012</a:t>
            </a:r>
            <a:r>
              <a:rPr lang="en-US" sz="1800" b="0" dirty="0" smtClean="0"/>
              <a:t>		</a:t>
            </a:r>
            <a:r>
              <a:rPr lang="en-US" sz="2400" b="0" u="sng" dirty="0" smtClean="0"/>
              <a:t>Change</a:t>
            </a:r>
          </a:p>
          <a:p>
            <a:pPr marL="0" indent="0"/>
            <a:r>
              <a:rPr lang="en-US" sz="1800" b="0" dirty="0" smtClean="0"/>
              <a:t>Kindergarten 		All			Two Miles</a:t>
            </a:r>
          </a:p>
          <a:p>
            <a:pPr marL="0" indent="0"/>
            <a:endParaRPr lang="en-US" sz="1800" b="0" dirty="0" smtClean="0"/>
          </a:p>
          <a:p>
            <a:pPr marL="0" indent="0"/>
            <a:r>
              <a:rPr lang="en-US" sz="1800" b="0" dirty="0" smtClean="0"/>
              <a:t>1</a:t>
            </a:r>
            <a:r>
              <a:rPr lang="en-US" sz="1800" b="0" baseline="30000" dirty="0" smtClean="0"/>
              <a:t>st</a:t>
            </a:r>
            <a:r>
              <a:rPr lang="en-US" sz="1800" b="0" dirty="0" smtClean="0"/>
              <a:t> – 8</a:t>
            </a:r>
            <a:r>
              <a:rPr lang="en-US" sz="1800" b="0" baseline="30000" dirty="0" smtClean="0"/>
              <a:t>th</a:t>
            </a:r>
            <a:r>
              <a:rPr lang="en-US" sz="1800" b="0" dirty="0" smtClean="0"/>
              <a:t>  		     7/10 of a Mile			Two  Miles</a:t>
            </a:r>
          </a:p>
          <a:p>
            <a:pPr marL="0" indent="0"/>
            <a:endParaRPr lang="en-US" sz="1800" b="0" dirty="0" smtClean="0"/>
          </a:p>
          <a:p>
            <a:pPr marL="0" indent="0"/>
            <a:r>
              <a:rPr lang="en-US" sz="1800" b="0" dirty="0" smtClean="0"/>
              <a:t>9</a:t>
            </a:r>
            <a:r>
              <a:rPr lang="en-US" sz="1800" b="0" baseline="30000" dirty="0" smtClean="0"/>
              <a:t>th</a:t>
            </a:r>
            <a:r>
              <a:rPr lang="en-US" sz="1800" b="0" dirty="0" smtClean="0"/>
              <a:t> – 12</a:t>
            </a:r>
            <a:r>
              <a:rPr lang="en-US" sz="1800" b="0" baseline="30000" dirty="0" smtClean="0"/>
              <a:t>th</a:t>
            </a:r>
            <a:r>
              <a:rPr lang="en-US" sz="1800" b="0" dirty="0" smtClean="0"/>
              <a:t>	          		 One Mile			Three Miles</a:t>
            </a:r>
          </a:p>
          <a:p>
            <a:pPr marL="0" indent="0"/>
            <a:endParaRPr lang="en-US" sz="1800" b="0" dirty="0" smtClean="0"/>
          </a:p>
          <a:p>
            <a:pPr marL="0" indent="0"/>
            <a:r>
              <a:rPr lang="en-US" sz="1800" b="0" dirty="0" smtClean="0"/>
              <a:t>Special Needs		All			 No Change</a:t>
            </a:r>
          </a:p>
          <a:p>
            <a:pPr marL="0" indent="0"/>
            <a:endParaRPr lang="en-US" sz="1800" b="0" dirty="0" smtClean="0"/>
          </a:p>
          <a:p>
            <a:pPr marL="0" indent="0"/>
            <a:r>
              <a:rPr lang="en-US" sz="1800" b="0" dirty="0" smtClean="0"/>
              <a:t>Private Schools		All			 No Change</a:t>
            </a:r>
          </a:p>
          <a:p>
            <a:pPr marL="0" indent="0"/>
            <a:endParaRPr lang="en-US" sz="1800" b="0" dirty="0" smtClean="0"/>
          </a:p>
          <a:p>
            <a:pPr marL="0" indent="0"/>
            <a:endParaRPr lang="en-US" sz="1800" b="0" dirty="0" smtClean="0"/>
          </a:p>
          <a:p>
            <a:pPr marL="0" indent="0"/>
            <a:endParaRPr lang="en-US" sz="1800" b="0" dirty="0" smtClean="0"/>
          </a:p>
        </p:txBody>
      </p:sp>
      <p:sp>
        <p:nvSpPr>
          <p:cNvPr id="15362" name="Content Placeholder 2"/>
          <p:cNvSpPr>
            <a:spLocks noGrp="1"/>
          </p:cNvSpPr>
          <p:nvPr>
            <p:ph sz="half" idx="2"/>
          </p:nvPr>
        </p:nvSpPr>
        <p:spPr>
          <a:xfrm>
            <a:off x="-3657600" y="4191000"/>
            <a:ext cx="3429000" cy="1371600"/>
          </a:xfrm>
        </p:spPr>
        <p:txBody>
          <a:bodyPr/>
          <a:lstStyle/>
          <a:p>
            <a:pPr marL="0" indent="0"/>
            <a:endParaRPr lang="en-US" sz="2000" dirty="0" smtClean="0"/>
          </a:p>
        </p:txBody>
      </p:sp>
      <p:sp>
        <p:nvSpPr>
          <p:cNvPr id="4" name="Title 3"/>
          <p:cNvSpPr>
            <a:spLocks noGrp="1"/>
          </p:cNvSpPr>
          <p:nvPr>
            <p:ph type="title"/>
          </p:nvPr>
        </p:nvSpPr>
        <p:spPr/>
        <p:txBody>
          <a:bodyPr/>
          <a:lstStyle/>
          <a:p>
            <a:pPr fontAlgn="auto">
              <a:spcAft>
                <a:spcPts val="0"/>
              </a:spcAft>
              <a:defRPr/>
            </a:pPr>
            <a:r>
              <a:rPr lang="en-US" dirty="0" smtClean="0"/>
              <a:t>Change of Transportation by grade</a:t>
            </a:r>
            <a:br>
              <a:rPr lang="en-US" dirty="0" smtClean="0"/>
            </a:br>
            <a:r>
              <a:rPr lang="en-US" sz="1600" dirty="0" smtClean="0"/>
              <a:t>Two and Three mile limits</a:t>
            </a:r>
            <a:endParaRPr lang="en-US" sz="1600" dirty="0"/>
          </a:p>
        </p:txBody>
      </p:sp>
      <p:sp>
        <p:nvSpPr>
          <p:cNvPr id="2" name="TextBox 1"/>
          <p:cNvSpPr txBox="1"/>
          <p:nvPr/>
        </p:nvSpPr>
        <p:spPr>
          <a:xfrm>
            <a:off x="609600" y="5257800"/>
            <a:ext cx="8229600" cy="1477328"/>
          </a:xfrm>
          <a:prstGeom prst="rect">
            <a:avLst/>
          </a:prstGeom>
          <a:noFill/>
        </p:spPr>
        <p:txBody>
          <a:bodyPr wrap="square" rtlCol="0">
            <a:spAutoFit/>
          </a:bodyPr>
          <a:lstStyle/>
          <a:p>
            <a:pPr marL="285750" indent="-285750">
              <a:buFont typeface="Arial" charset="0"/>
              <a:buChar char="•"/>
            </a:pPr>
            <a:r>
              <a:rPr lang="en-US" dirty="0" smtClean="0"/>
              <a:t>2012-13 our district transported students to seventeen different schools.</a:t>
            </a:r>
          </a:p>
          <a:p>
            <a:pPr marL="285750" indent="-285750">
              <a:buFont typeface="Arial" charset="0"/>
              <a:buChar char="•"/>
            </a:pPr>
            <a:r>
              <a:rPr lang="en-US" dirty="0" smtClean="0"/>
              <a:t>2011-12 we transported students to twenty different schools</a:t>
            </a:r>
            <a:r>
              <a:rPr lang="en-US" dirty="0"/>
              <a:t>. </a:t>
            </a:r>
            <a:endParaRPr lang="en-US" dirty="0" smtClean="0"/>
          </a:p>
          <a:p>
            <a:pPr marL="285750" indent="-285750">
              <a:buFont typeface="Arial" charset="0"/>
              <a:buChar char="•"/>
            </a:pPr>
            <a:r>
              <a:rPr lang="en-US" dirty="0" smtClean="0"/>
              <a:t>If </a:t>
            </a:r>
            <a:r>
              <a:rPr lang="en-US" dirty="0"/>
              <a:t>a Private School student lives within the designated mileage for their grade </a:t>
            </a:r>
            <a:r>
              <a:rPr lang="en-US" dirty="0" smtClean="0"/>
              <a:t>they </a:t>
            </a:r>
            <a:r>
              <a:rPr lang="en-US" dirty="0"/>
              <a:t>would be required to walk to Edison or Cohen and we would transport from there.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H:\2012 trans study draft map.bmp"/>
          <p:cNvPicPr>
            <a:picLocks noChangeAspect="1" noChangeArrowheads="1"/>
          </p:cNvPicPr>
          <p:nvPr/>
        </p:nvPicPr>
        <p:blipFill>
          <a:blip r:embed="rId2"/>
          <a:srcRect/>
          <a:stretch>
            <a:fillRect/>
          </a:stretch>
        </p:blipFill>
        <p:spPr bwMode="auto">
          <a:xfrm>
            <a:off x="228600" y="228600"/>
            <a:ext cx="8610600" cy="4649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3"/>
          <p:cNvSpPr txBox="1">
            <a:spLocks noChangeArrowheads="1"/>
          </p:cNvSpPr>
          <p:nvPr/>
        </p:nvSpPr>
        <p:spPr bwMode="auto">
          <a:xfrm>
            <a:off x="533400" y="228600"/>
            <a:ext cx="7848600" cy="4278094"/>
          </a:xfrm>
          <a:prstGeom prst="rect">
            <a:avLst/>
          </a:prstGeom>
          <a:noFill/>
          <a:ln w="9525">
            <a:noFill/>
            <a:miter lim="800000"/>
            <a:headEnd/>
            <a:tailEnd/>
          </a:ln>
        </p:spPr>
        <p:txBody>
          <a:bodyPr>
            <a:spAutoFit/>
          </a:bodyPr>
          <a:lstStyle/>
          <a:p>
            <a:r>
              <a:rPr lang="en-US" sz="2000" b="1" dirty="0">
                <a:latin typeface="Franklin Gothic Book"/>
              </a:rPr>
              <a:t>Outcome Under State Limitations would require:</a:t>
            </a:r>
            <a:endParaRPr lang="en-US" dirty="0">
              <a:latin typeface="Franklin Gothic Book"/>
            </a:endParaRPr>
          </a:p>
          <a:p>
            <a:endParaRPr lang="en-US" dirty="0">
              <a:latin typeface="Franklin Gothic Book"/>
            </a:endParaRPr>
          </a:p>
          <a:p>
            <a:r>
              <a:rPr lang="en-US" dirty="0">
                <a:latin typeface="Franklin Gothic Book"/>
              </a:rPr>
              <a:t>85% of all students would lose transportation (including Kindergarten)</a:t>
            </a:r>
          </a:p>
          <a:p>
            <a:endParaRPr lang="en-US" dirty="0">
              <a:latin typeface="Franklin Gothic Book"/>
            </a:endParaRPr>
          </a:p>
          <a:p>
            <a:r>
              <a:rPr lang="en-US" dirty="0">
                <a:latin typeface="Franklin Gothic Book"/>
              </a:rPr>
              <a:t>Traffic congestion would need to be expected and solutions explored</a:t>
            </a:r>
          </a:p>
          <a:p>
            <a:endParaRPr lang="en-US" dirty="0">
              <a:latin typeface="Franklin Gothic Book"/>
            </a:endParaRPr>
          </a:p>
          <a:p>
            <a:r>
              <a:rPr lang="en-US" dirty="0">
                <a:latin typeface="Franklin Gothic Book"/>
              </a:rPr>
              <a:t>Approximately six bus runs and drivers could be eliminated</a:t>
            </a:r>
          </a:p>
          <a:p>
            <a:endParaRPr lang="en-US" dirty="0">
              <a:latin typeface="Franklin Gothic Book"/>
            </a:endParaRPr>
          </a:p>
          <a:p>
            <a:r>
              <a:rPr lang="en-US" dirty="0">
                <a:latin typeface="Franklin Gothic Book"/>
              </a:rPr>
              <a:t>The purchasing of new buses will be eliminated and disbursement of bus assets would be explored</a:t>
            </a:r>
          </a:p>
          <a:p>
            <a:endParaRPr lang="en-US" dirty="0">
              <a:latin typeface="Franklin Gothic Book"/>
            </a:endParaRPr>
          </a:p>
          <a:p>
            <a:r>
              <a:rPr lang="en-US" dirty="0">
                <a:latin typeface="Franklin Gothic Book"/>
              </a:rPr>
              <a:t>We must identify areas of concern for transporting students and create any CSZ that qualify. </a:t>
            </a:r>
          </a:p>
          <a:p>
            <a:endParaRPr lang="en-US" dirty="0">
              <a:latin typeface="Franklin Gothic Book"/>
            </a:endParaRPr>
          </a:p>
          <a:p>
            <a:r>
              <a:rPr lang="en-US" dirty="0">
                <a:latin typeface="Franklin Gothic Book"/>
              </a:rPr>
              <a:t>Walking under-passes on 14</a:t>
            </a:r>
            <a:r>
              <a:rPr lang="en-US" baseline="30000" dirty="0">
                <a:latin typeface="Franklin Gothic Book"/>
              </a:rPr>
              <a:t>th</a:t>
            </a:r>
            <a:r>
              <a:rPr lang="en-US" dirty="0">
                <a:latin typeface="Franklin Gothic Book"/>
              </a:rPr>
              <a:t> Street and 11</a:t>
            </a:r>
            <a:r>
              <a:rPr lang="en-US" baseline="30000" dirty="0">
                <a:latin typeface="Franklin Gothic Book"/>
              </a:rPr>
              <a:t>Th</a:t>
            </a:r>
            <a:r>
              <a:rPr lang="en-US" dirty="0">
                <a:latin typeface="Franklin Gothic Book"/>
              </a:rPr>
              <a:t> Street must be utilized.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Child safety zones</a:t>
            </a:r>
            <a:endParaRPr lang="en-US" dirty="0"/>
          </a:p>
        </p:txBody>
      </p:sp>
      <p:sp>
        <p:nvSpPr>
          <p:cNvPr id="3" name="Content Placeholder 2"/>
          <p:cNvSpPr>
            <a:spLocks noGrp="1"/>
          </p:cNvSpPr>
          <p:nvPr>
            <p:ph idx="1"/>
          </p:nvPr>
        </p:nvSpPr>
        <p:spPr>
          <a:xfrm>
            <a:off x="822325" y="914400"/>
            <a:ext cx="7521575" cy="4038600"/>
          </a:xfrm>
        </p:spPr>
        <p:txBody>
          <a:bodyPr>
            <a:normAutofit lnSpcReduction="10000"/>
          </a:bodyPr>
          <a:lstStyle/>
          <a:p>
            <a:pPr>
              <a:lnSpc>
                <a:spcPct val="90000"/>
              </a:lnSpc>
            </a:pPr>
            <a:r>
              <a:rPr lang="en-US" b="0" dirty="0" smtClean="0"/>
              <a:t>Defined as a designated area within a common, central, central high school or union free school district, including at least one personal residence, within which children who reside at a lesser distance from school than the minimum eligibility distance may be provided transportation on the basis that their most direct walking route to school will traverse a hazardous zone.  Once properly authorized by the board of education or trustees and the voters of the school district, such transportation may be provided for pupils in kindergarten through grade eight who reside within two mile of the school legally attended and for pupils in grades nine through twelve who reside within three miles of the school legally attended without regard to like circumstances.</a:t>
            </a:r>
          </a:p>
          <a:p>
            <a:pPr>
              <a:lnSpc>
                <a:spcPct val="90000"/>
              </a:lnSpc>
            </a:pPr>
            <a:endParaRPr lang="en-US" b="0" dirty="0" smtClean="0"/>
          </a:p>
          <a:p>
            <a:pPr>
              <a:lnSpc>
                <a:spcPct val="90000"/>
              </a:lnSpc>
            </a:pPr>
            <a:r>
              <a:rPr lang="en-US" b="0" dirty="0" smtClean="0"/>
              <a:t>Criteria:  A district is either petitioned or the board may conduct their own     investigation on its own initiative.</a:t>
            </a:r>
          </a:p>
          <a:p>
            <a:pPr>
              <a:lnSpc>
                <a:spcPct val="90000"/>
              </a:lnSpc>
            </a:pPr>
            <a:endParaRPr lang="en-US" b="0" dirty="0" smtClean="0"/>
          </a:p>
          <a:p>
            <a:pPr>
              <a:lnSpc>
                <a:spcPct val="90000"/>
              </a:lnSpc>
            </a:pPr>
            <a:r>
              <a:rPr lang="en-US" b="0" dirty="0" smtClean="0"/>
              <a:t>CSZ is Discretionary.  Boards of Education are not required to provide transportation in child safety zones; it is completely discretionary for any school district to do so. </a:t>
            </a:r>
            <a:r>
              <a:rPr lang="en-US" sz="1400" b="0" dirty="0" smtClean="0"/>
              <a:t>State Education Law Section 3635-b</a:t>
            </a:r>
          </a:p>
        </p:txBody>
      </p:sp>
    </p:spTree>
    <p:extLst>
      <p:ext uri="{BB962C8B-B14F-4D97-AF65-F5344CB8AC3E}">
        <p14:creationId xmlns:p14="http://schemas.microsoft.com/office/powerpoint/2010/main" val="660209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p:cNvSpPr txBox="1">
            <a:spLocks noChangeArrowheads="1"/>
          </p:cNvSpPr>
          <p:nvPr/>
        </p:nvSpPr>
        <p:spPr bwMode="auto">
          <a:xfrm>
            <a:off x="381000" y="381000"/>
            <a:ext cx="8458200" cy="5539978"/>
          </a:xfrm>
          <a:prstGeom prst="rect">
            <a:avLst/>
          </a:prstGeom>
          <a:noFill/>
          <a:ln w="9525">
            <a:noFill/>
            <a:miter lim="800000"/>
            <a:headEnd/>
            <a:tailEnd/>
          </a:ln>
        </p:spPr>
        <p:txBody>
          <a:bodyPr>
            <a:spAutoFit/>
          </a:bodyPr>
          <a:lstStyle/>
          <a:p>
            <a:r>
              <a:rPr lang="en-US" sz="2400" b="1" dirty="0" smtClean="0">
                <a:latin typeface="Franklin Gothic Book"/>
              </a:rPr>
              <a:t>Criteria </a:t>
            </a:r>
            <a:r>
              <a:rPr lang="en-US" sz="2400" b="1" dirty="0">
                <a:latin typeface="Franklin Gothic Book"/>
              </a:rPr>
              <a:t>To Establish Child Safety Zones</a:t>
            </a:r>
          </a:p>
          <a:p>
            <a:r>
              <a:rPr lang="en-US" dirty="0" smtClean="0">
                <a:latin typeface="Franklin Gothic Book"/>
              </a:rPr>
              <a:t>Based on a point system for various safety hazards specified in Part 191 of the Regulations of the Commissioner of Transportation we need to conduct a required investigation.  The point system is based on these three hazards.</a:t>
            </a:r>
          </a:p>
          <a:p>
            <a:endParaRPr lang="en-US" dirty="0" smtClean="0">
              <a:latin typeface="Franklin Gothic Book"/>
            </a:endParaRPr>
          </a:p>
          <a:p>
            <a:r>
              <a:rPr lang="en-US" dirty="0" smtClean="0">
                <a:latin typeface="Franklin Gothic Book"/>
              </a:rPr>
              <a:t>Highways </a:t>
            </a:r>
            <a:r>
              <a:rPr lang="en-US" dirty="0">
                <a:latin typeface="Franklin Gothic Book"/>
              </a:rPr>
              <a:t>Without Sidewalks or </a:t>
            </a:r>
            <a:r>
              <a:rPr lang="en-US" dirty="0" smtClean="0">
                <a:latin typeface="Franklin Gothic Book"/>
              </a:rPr>
              <a:t>Adequate Shoulders</a:t>
            </a:r>
            <a:r>
              <a:rPr lang="en-US" dirty="0">
                <a:latin typeface="Franklin Gothic Book"/>
              </a:rPr>
              <a:t>.</a:t>
            </a:r>
          </a:p>
          <a:p>
            <a:r>
              <a:rPr lang="en-US" dirty="0">
                <a:latin typeface="Franklin Gothic Book"/>
              </a:rPr>
              <a:t>Highway Intersections.</a:t>
            </a:r>
          </a:p>
          <a:p>
            <a:r>
              <a:rPr lang="en-US" dirty="0">
                <a:latin typeface="Franklin Gothic Book"/>
              </a:rPr>
              <a:t>Highway-railroad grade crossings.</a:t>
            </a:r>
          </a:p>
          <a:p>
            <a:endParaRPr lang="en-US" dirty="0">
              <a:latin typeface="Franklin Gothic Book"/>
            </a:endParaRPr>
          </a:p>
          <a:p>
            <a:r>
              <a:rPr lang="en-US" sz="2400" b="1" dirty="0" smtClean="0">
                <a:latin typeface="Franklin Gothic Book"/>
              </a:rPr>
              <a:t>Identify </a:t>
            </a:r>
            <a:r>
              <a:rPr lang="en-US" sz="2400" b="1" dirty="0">
                <a:latin typeface="Franklin Gothic Book"/>
              </a:rPr>
              <a:t>Potential Child Safety Zones</a:t>
            </a:r>
          </a:p>
          <a:p>
            <a:endParaRPr lang="en-US" dirty="0">
              <a:latin typeface="Franklin Gothic Book"/>
            </a:endParaRPr>
          </a:p>
          <a:p>
            <a:r>
              <a:rPr lang="en-US" dirty="0" smtClean="0">
                <a:latin typeface="Franklin Gothic Book"/>
              </a:rPr>
              <a:t>Rilla </a:t>
            </a:r>
            <a:r>
              <a:rPr lang="en-US" dirty="0">
                <a:latin typeface="Franklin Gothic Book"/>
              </a:rPr>
              <a:t>Street &amp; West Lenox Avenue.</a:t>
            </a:r>
          </a:p>
          <a:p>
            <a:r>
              <a:rPr lang="en-US" dirty="0">
                <a:latin typeface="Franklin Gothic Book"/>
              </a:rPr>
              <a:t>Upper Oakwood Avenue</a:t>
            </a:r>
          </a:p>
          <a:p>
            <a:r>
              <a:rPr lang="en-US" dirty="0">
                <a:latin typeface="Franklin Gothic Book"/>
              </a:rPr>
              <a:t>Lake Road</a:t>
            </a:r>
          </a:p>
          <a:p>
            <a:r>
              <a:rPr lang="en-US" dirty="0">
                <a:latin typeface="Franklin Gothic Book"/>
              </a:rPr>
              <a:t>Grand Central Avenue north of McConnell </a:t>
            </a:r>
            <a:r>
              <a:rPr lang="en-US" dirty="0" smtClean="0">
                <a:latin typeface="Franklin Gothic Book"/>
              </a:rPr>
              <a:t>Avenue</a:t>
            </a:r>
            <a:endParaRPr lang="en-US" dirty="0">
              <a:latin typeface="Franklin Gothic Book"/>
            </a:endParaRPr>
          </a:p>
          <a:p>
            <a:r>
              <a:rPr lang="en-US" dirty="0">
                <a:latin typeface="Franklin Gothic Book"/>
              </a:rPr>
              <a:t>Railroad Tracks that cross McCanns Blvd.</a:t>
            </a:r>
          </a:p>
          <a:p>
            <a:endParaRPr lang="en-US" dirty="0">
              <a:latin typeface="Franklin Gothic Book"/>
            </a:endParaRPr>
          </a:p>
          <a:p>
            <a:endParaRPr lang="en-US" dirty="0">
              <a:latin typeface="Franklin Gothic Book"/>
            </a:endParaRPr>
          </a:p>
          <a:p>
            <a:endParaRPr lang="en-US" dirty="0">
              <a:latin typeface="Franklin Gothic Book"/>
            </a:endParaRPr>
          </a:p>
        </p:txBody>
      </p:sp>
      <p:sp>
        <p:nvSpPr>
          <p:cNvPr id="19458" name="TextBox 2"/>
          <p:cNvSpPr txBox="1">
            <a:spLocks noChangeArrowheads="1"/>
          </p:cNvSpPr>
          <p:nvPr/>
        </p:nvSpPr>
        <p:spPr bwMode="auto">
          <a:xfrm>
            <a:off x="609600" y="5459015"/>
            <a:ext cx="7696200" cy="923925"/>
          </a:xfrm>
          <a:prstGeom prst="rect">
            <a:avLst/>
          </a:prstGeom>
          <a:noFill/>
          <a:ln w="9525">
            <a:noFill/>
            <a:miter lim="800000"/>
            <a:headEnd/>
            <a:tailEnd/>
          </a:ln>
        </p:spPr>
        <p:txBody>
          <a:bodyPr>
            <a:spAutoFit/>
          </a:bodyPr>
          <a:lstStyle/>
          <a:p>
            <a:r>
              <a:rPr lang="en-US" dirty="0">
                <a:latin typeface="Franklin Gothic Book"/>
              </a:rPr>
              <a:t>NY State Education created a point system to qualify a CSZ</a:t>
            </a:r>
          </a:p>
          <a:p>
            <a:r>
              <a:rPr lang="en-US" dirty="0">
                <a:latin typeface="Franklin Gothic Book"/>
              </a:rPr>
              <a:t>Grades K-8	12 points needed.</a:t>
            </a:r>
          </a:p>
          <a:p>
            <a:r>
              <a:rPr lang="en-US" dirty="0">
                <a:latin typeface="Franklin Gothic Book"/>
              </a:rPr>
              <a:t>Grades 9-12	15 points needed.</a:t>
            </a:r>
          </a:p>
        </p:txBody>
      </p:sp>
    </p:spTree>
    <p:extLst>
      <p:ext uri="{BB962C8B-B14F-4D97-AF65-F5344CB8AC3E}">
        <p14:creationId xmlns:p14="http://schemas.microsoft.com/office/powerpoint/2010/main" val="4137075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bwMode="auto">
          <a:xfrm>
            <a:off x="457200" y="365125"/>
            <a:ext cx="8153399" cy="549275"/>
          </a:xfrm>
          <a:noFill/>
        </p:spPr>
        <p:txBody>
          <a:bodyPr wrap="square" numCol="1" anchorCtr="0" compatLnSpc="1">
            <a:prstTxWarp prst="textNoShape">
              <a:avLst/>
            </a:prstTxWarp>
          </a:bodyPr>
          <a:lstStyle/>
          <a:p>
            <a:r>
              <a:rPr lang="en-US" cap="none" dirty="0" smtClean="0"/>
              <a:t>Option Two:   Change to One mile and 1.25 miles</a:t>
            </a:r>
          </a:p>
        </p:txBody>
      </p:sp>
      <p:sp>
        <p:nvSpPr>
          <p:cNvPr id="25603" name="Rectangle 3"/>
          <p:cNvSpPr>
            <a:spLocks noGrp="1"/>
          </p:cNvSpPr>
          <p:nvPr>
            <p:ph type="body" idx="1"/>
          </p:nvPr>
        </p:nvSpPr>
        <p:spPr/>
        <p:txBody>
          <a:bodyPr/>
          <a:lstStyle/>
          <a:p>
            <a:pPr>
              <a:lnSpc>
                <a:spcPct val="90000"/>
              </a:lnSpc>
            </a:pPr>
            <a:r>
              <a:rPr lang="en-US" sz="2400" b="0" u="sng" dirty="0" smtClean="0"/>
              <a:t>Grade	</a:t>
            </a:r>
            <a:r>
              <a:rPr lang="en-US" sz="1800" b="0" dirty="0" smtClean="0"/>
              <a:t>	</a:t>
            </a:r>
            <a:r>
              <a:rPr lang="en-US" sz="2400" b="0" u="sng" dirty="0" smtClean="0"/>
              <a:t>Transported 2012</a:t>
            </a:r>
            <a:r>
              <a:rPr lang="en-US" sz="1800" b="0" dirty="0" smtClean="0"/>
              <a:t>		</a:t>
            </a:r>
            <a:r>
              <a:rPr lang="en-US" sz="2400" b="0" u="sng" dirty="0" smtClean="0"/>
              <a:t>Change</a:t>
            </a:r>
          </a:p>
          <a:p>
            <a:pPr>
              <a:lnSpc>
                <a:spcPct val="90000"/>
              </a:lnSpc>
            </a:pPr>
            <a:r>
              <a:rPr lang="en-US" sz="1800" b="0" dirty="0" smtClean="0"/>
              <a:t>Kindergarten 		All			One Mile</a:t>
            </a:r>
          </a:p>
          <a:p>
            <a:pPr>
              <a:lnSpc>
                <a:spcPct val="90000"/>
              </a:lnSpc>
            </a:pPr>
            <a:endParaRPr lang="en-US" sz="1800" b="0" dirty="0" smtClean="0"/>
          </a:p>
          <a:p>
            <a:pPr>
              <a:lnSpc>
                <a:spcPct val="90000"/>
              </a:lnSpc>
            </a:pPr>
            <a:r>
              <a:rPr lang="en-US" sz="1800" b="0" dirty="0" smtClean="0"/>
              <a:t>1</a:t>
            </a:r>
            <a:r>
              <a:rPr lang="en-US" sz="1800" b="0" baseline="30000" dirty="0" smtClean="0"/>
              <a:t>st</a:t>
            </a:r>
            <a:r>
              <a:rPr lang="en-US" sz="1800" b="0" dirty="0" smtClean="0"/>
              <a:t> – 5</a:t>
            </a:r>
            <a:r>
              <a:rPr lang="en-US" sz="1800" b="0" baseline="30000" dirty="0" smtClean="0"/>
              <a:t>th</a:t>
            </a:r>
            <a:r>
              <a:rPr lang="en-US" sz="1800" b="0" dirty="0" smtClean="0"/>
              <a:t>  		 </a:t>
            </a:r>
            <a:r>
              <a:rPr lang="en-US" sz="1800" b="0" dirty="0"/>
              <a:t> </a:t>
            </a:r>
            <a:r>
              <a:rPr lang="en-US" sz="1800" b="0" dirty="0" smtClean="0"/>
              <a:t>     7/10 of a Mile			One  Mile</a:t>
            </a:r>
          </a:p>
          <a:p>
            <a:pPr>
              <a:lnSpc>
                <a:spcPct val="90000"/>
              </a:lnSpc>
            </a:pPr>
            <a:endParaRPr lang="en-US" sz="1800" b="0" dirty="0" smtClean="0"/>
          </a:p>
          <a:p>
            <a:pPr>
              <a:lnSpc>
                <a:spcPct val="90000"/>
              </a:lnSpc>
            </a:pPr>
            <a:r>
              <a:rPr lang="en-US" sz="1800" b="0" dirty="0" smtClean="0"/>
              <a:t>6</a:t>
            </a:r>
            <a:r>
              <a:rPr lang="en-US" sz="1800" b="0" baseline="30000" dirty="0" smtClean="0"/>
              <a:t>th</a:t>
            </a:r>
            <a:r>
              <a:rPr lang="en-US" sz="1800" b="0" dirty="0" smtClean="0"/>
              <a:t> – 12</a:t>
            </a:r>
            <a:r>
              <a:rPr lang="en-US" sz="1800" b="0" baseline="30000" dirty="0" smtClean="0"/>
              <a:t>th</a:t>
            </a:r>
            <a:r>
              <a:rPr lang="en-US" sz="1800" b="0" dirty="0" smtClean="0"/>
              <a:t>	</a:t>
            </a:r>
            <a:r>
              <a:rPr lang="en-US" sz="1800" b="0" dirty="0"/>
              <a:t> </a:t>
            </a:r>
            <a:r>
              <a:rPr lang="en-US" sz="1800" b="0" dirty="0" smtClean="0"/>
              <a:t>        	</a:t>
            </a:r>
            <a:r>
              <a:rPr lang="en-US" sz="1800" b="0" dirty="0"/>
              <a:t> </a:t>
            </a:r>
            <a:r>
              <a:rPr lang="en-US" sz="1800" b="0" dirty="0" smtClean="0"/>
              <a:t>        7/10 &amp; One Mile		1.25 Miles</a:t>
            </a:r>
          </a:p>
          <a:p>
            <a:pPr>
              <a:lnSpc>
                <a:spcPct val="90000"/>
              </a:lnSpc>
            </a:pPr>
            <a:endParaRPr lang="en-US" sz="1800" b="0" dirty="0" smtClean="0"/>
          </a:p>
          <a:p>
            <a:pPr>
              <a:lnSpc>
                <a:spcPct val="90000"/>
              </a:lnSpc>
            </a:pPr>
            <a:r>
              <a:rPr lang="en-US" sz="1800" b="0" dirty="0" smtClean="0"/>
              <a:t>Special Needs		All			 No Change</a:t>
            </a:r>
          </a:p>
          <a:p>
            <a:pPr>
              <a:lnSpc>
                <a:spcPct val="90000"/>
              </a:lnSpc>
            </a:pPr>
            <a:endParaRPr lang="en-US" sz="1800" b="0" dirty="0" smtClean="0"/>
          </a:p>
          <a:p>
            <a:pPr>
              <a:lnSpc>
                <a:spcPct val="90000"/>
              </a:lnSpc>
            </a:pPr>
            <a:r>
              <a:rPr lang="en-US" sz="1800" b="0" dirty="0" smtClean="0"/>
              <a:t>Private Schools		All			 No Change</a:t>
            </a:r>
          </a:p>
          <a:p>
            <a:pPr>
              <a:lnSpc>
                <a:spcPct val="90000"/>
              </a:lnSpc>
            </a:pPr>
            <a:endParaRPr lang="en-US" sz="1800" dirty="0" smtClean="0"/>
          </a:p>
          <a:p>
            <a:pPr>
              <a:lnSpc>
                <a:spcPct val="90000"/>
              </a:lnSpc>
            </a:pPr>
            <a:endParaRPr lang="en-US" sz="1800" dirty="0" smtClean="0"/>
          </a:p>
          <a:p>
            <a:pPr>
              <a:lnSpc>
                <a:spcPct val="90000"/>
              </a:lnSpc>
            </a:pPr>
            <a:endParaRPr lang="en-US" sz="1400" dirty="0" smtClean="0"/>
          </a:p>
        </p:txBody>
      </p:sp>
      <p:sp>
        <p:nvSpPr>
          <p:cNvPr id="6" name="TextBox 5"/>
          <p:cNvSpPr txBox="1"/>
          <p:nvPr/>
        </p:nvSpPr>
        <p:spPr>
          <a:xfrm>
            <a:off x="609600" y="5257800"/>
            <a:ext cx="8229600" cy="1477328"/>
          </a:xfrm>
          <a:prstGeom prst="rect">
            <a:avLst/>
          </a:prstGeom>
          <a:noFill/>
        </p:spPr>
        <p:txBody>
          <a:bodyPr wrap="square" rtlCol="0">
            <a:spAutoFit/>
          </a:bodyPr>
          <a:lstStyle/>
          <a:p>
            <a:pPr marL="285750" indent="-285750">
              <a:buFont typeface="Arial" charset="0"/>
              <a:buChar char="•"/>
            </a:pPr>
            <a:r>
              <a:rPr lang="en-US" dirty="0" smtClean="0"/>
              <a:t>2012-13 our district transports students to seventeen different schools.</a:t>
            </a:r>
          </a:p>
          <a:p>
            <a:pPr marL="285750" indent="-285750">
              <a:buFont typeface="Arial" charset="0"/>
              <a:buChar char="•"/>
            </a:pPr>
            <a:r>
              <a:rPr lang="en-US" dirty="0" smtClean="0"/>
              <a:t>2011-12 we transported students to twenty different schools.</a:t>
            </a:r>
          </a:p>
          <a:p>
            <a:pPr marL="285750" indent="-285750">
              <a:buFont typeface="Arial" charset="0"/>
              <a:buChar char="•"/>
            </a:pPr>
            <a:r>
              <a:rPr lang="en-US" dirty="0" smtClean="0"/>
              <a:t>If a Private School student lives within the designated mileage for their grade they would be required to walk to Edison or Cohen and we would transport from there.</a:t>
            </a:r>
            <a:endParaRPr lang="en-US" dirty="0"/>
          </a:p>
        </p:txBody>
      </p:sp>
    </p:spTree>
    <p:extLst>
      <p:ext uri="{BB962C8B-B14F-4D97-AF65-F5344CB8AC3E}">
        <p14:creationId xmlns:p14="http://schemas.microsoft.com/office/powerpoint/2010/main" val="3395594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bwMode="auto">
          <a:noFill/>
        </p:spPr>
        <p:txBody>
          <a:bodyPr wrap="square" numCol="1" anchorCtr="0" compatLnSpc="1">
            <a:prstTxWarp prst="textNoShape">
              <a:avLst/>
            </a:prstTxWarp>
          </a:bodyPr>
          <a:lstStyle/>
          <a:p>
            <a:r>
              <a:rPr lang="en-US" cap="none" dirty="0" smtClean="0"/>
              <a:t>Option Two: Non-Eligible by grade </a:t>
            </a:r>
          </a:p>
        </p:txBody>
      </p:sp>
      <p:sp>
        <p:nvSpPr>
          <p:cNvPr id="26627" name="Rectangle 3"/>
          <p:cNvSpPr>
            <a:spLocks noGrp="1"/>
          </p:cNvSpPr>
          <p:nvPr>
            <p:ph type="body" idx="1"/>
          </p:nvPr>
        </p:nvSpPr>
        <p:spPr/>
        <p:txBody>
          <a:bodyPr/>
          <a:lstStyle/>
          <a:p>
            <a:endParaRPr lang="en-US" dirty="0" smtClean="0"/>
          </a:p>
        </p:txBody>
      </p:sp>
      <p:pic>
        <p:nvPicPr>
          <p:cNvPr id="1026" name="Picture 2" descr="H:\noneligible by grade2012study.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90600"/>
            <a:ext cx="8259097" cy="38709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5410200"/>
            <a:ext cx="8305800" cy="369332"/>
          </a:xfrm>
          <a:prstGeom prst="rect">
            <a:avLst/>
          </a:prstGeom>
          <a:noFill/>
        </p:spPr>
        <p:txBody>
          <a:bodyPr wrap="square" rtlCol="0">
            <a:spAutoFit/>
          </a:bodyPr>
          <a:lstStyle/>
          <a:p>
            <a:r>
              <a:rPr lang="en-US" dirty="0" smtClean="0"/>
              <a:t>Approximately 256 students would no longer be eligible for transportation.</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940D261EF16743B01BCBF6779B1AD8" ma:contentTypeVersion="2" ma:contentTypeDescription="Create a new document." ma:contentTypeScope="" ma:versionID="af55fcaecbcdcec69555315a075dd124">
  <xsd:schema xmlns:xsd="http://www.w3.org/2001/XMLSchema" xmlns:xs="http://www.w3.org/2001/XMLSchema" xmlns:p="http://schemas.microsoft.com/office/2006/metadata/properties" xmlns:ns2="afd824ec-2b79-4605-9910-c096c7735d40" targetNamespace="http://schemas.microsoft.com/office/2006/metadata/properties" ma:root="true" ma:fieldsID="89c625ad4089319c47ea282519939bbb" ns2:_="">
    <xsd:import namespace="afd824ec-2b79-4605-9910-c096c7735d40"/>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d824ec-2b79-4605-9910-c096c7735d4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02CCC096-ED9C-44FE-BED1-A05DB2AD72D9}"/>
</file>

<file path=customXml/itemProps2.xml><?xml version="1.0" encoding="utf-8"?>
<ds:datastoreItem xmlns:ds="http://schemas.openxmlformats.org/officeDocument/2006/customXml" ds:itemID="{2FCAA2D6-02D7-405D-B324-408EFF111F85}"/>
</file>

<file path=customXml/itemProps3.xml><?xml version="1.0" encoding="utf-8"?>
<ds:datastoreItem xmlns:ds="http://schemas.openxmlformats.org/officeDocument/2006/customXml" ds:itemID="{6DF8051A-B59D-4B49-8014-03EB129CAE33}"/>
</file>

<file path=docProps/app.xml><?xml version="1.0" encoding="utf-8"?>
<Properties xmlns="http://schemas.openxmlformats.org/officeDocument/2006/extended-properties" xmlns:vt="http://schemas.openxmlformats.org/officeDocument/2006/docPropsVTypes">
  <Template>Angles</Template>
  <TotalTime>996</TotalTime>
  <Words>2032</Words>
  <Application>Microsoft Office PowerPoint</Application>
  <PresentationFormat>On-screen Show (4:3)</PresentationFormat>
  <Paragraphs>519</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Angles</vt:lpstr>
      <vt:lpstr>2013-14 Transportation Limitation Study</vt:lpstr>
      <vt:lpstr>Option One Change  To 2 &amp; 3 Mile Limitations </vt:lpstr>
      <vt:lpstr>Change of Transportation by grade Two and Three mile limits</vt:lpstr>
      <vt:lpstr>PowerPoint Presentation</vt:lpstr>
      <vt:lpstr>PowerPoint Presentation</vt:lpstr>
      <vt:lpstr>Child safety zones</vt:lpstr>
      <vt:lpstr>PowerPoint Presentation</vt:lpstr>
      <vt:lpstr>Option Two:   Change to One mile and 1.25 miles</vt:lpstr>
      <vt:lpstr>Option Two: Non-Eligible by grade </vt:lpstr>
      <vt:lpstr>PowerPoint Presentation</vt:lpstr>
      <vt:lpstr>Outcome for Option 2 would require:</vt:lpstr>
      <vt:lpstr>Financial impact </vt:lpstr>
      <vt:lpstr>Financial impact continued… </vt:lpstr>
      <vt:lpstr>Expenditures – current vs option 1 </vt:lpstr>
      <vt:lpstr>Revenue – current vs option 1 </vt:lpstr>
      <vt:lpstr>Expenditures – current vs option 2 </vt:lpstr>
      <vt:lpstr>Revenues – current vs option 2</vt:lpstr>
      <vt:lpstr>Summary expenditures and revenue</vt:lpstr>
      <vt:lpstr>What limitation do other districts use?</vt:lpstr>
      <vt:lpstr>Questions ????</vt:lpstr>
    </vt:vector>
  </TitlesOfParts>
  <Company>GST BOCES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2013-14 Transportation Reorganization</dc:title>
  <dc:creator>Todd VanHouten</dc:creator>
  <cp:lastModifiedBy>Deb Palmer</cp:lastModifiedBy>
  <cp:revision>67</cp:revision>
  <cp:lastPrinted>2013-01-14T22:10:38Z</cp:lastPrinted>
  <dcterms:created xsi:type="dcterms:W3CDTF">2013-01-11T13:53:54Z</dcterms:created>
  <dcterms:modified xsi:type="dcterms:W3CDTF">2013-01-14T22:11:17Z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0x010100C1940D261EF16743B01BCBF6779B1AD8</vt:lpwstr>
  </property>
</Properties>
</file>